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handoutMasterIdLst>
    <p:handoutMasterId r:id="rId25"/>
  </p:handoutMasterIdLst>
  <p:sldIdLst>
    <p:sldId id="397" r:id="rId2"/>
    <p:sldId id="496" r:id="rId3"/>
    <p:sldId id="399" r:id="rId4"/>
    <p:sldId id="498" r:id="rId5"/>
    <p:sldId id="497" r:id="rId6"/>
    <p:sldId id="396" r:id="rId7"/>
    <p:sldId id="499" r:id="rId8"/>
    <p:sldId id="467" r:id="rId9"/>
    <p:sldId id="432" r:id="rId10"/>
    <p:sldId id="466" r:id="rId11"/>
    <p:sldId id="468" r:id="rId12"/>
    <p:sldId id="433" r:id="rId13"/>
    <p:sldId id="480" r:id="rId14"/>
    <p:sldId id="434" r:id="rId15"/>
    <p:sldId id="435" r:id="rId16"/>
    <p:sldId id="443" r:id="rId17"/>
    <p:sldId id="444" r:id="rId18"/>
    <p:sldId id="446" r:id="rId19"/>
    <p:sldId id="462" r:id="rId20"/>
    <p:sldId id="448" r:id="rId21"/>
    <p:sldId id="455" r:id="rId22"/>
    <p:sldId id="458" r:id="rId2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857"/>
    <a:srgbClr val="523D33"/>
    <a:srgbClr val="6E6259"/>
    <a:srgbClr val="603536"/>
    <a:srgbClr val="79A02C"/>
    <a:srgbClr val="00584B"/>
    <a:srgbClr val="A59C94"/>
    <a:srgbClr val="7A9A01"/>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87738" autoAdjust="0"/>
  </p:normalViewPr>
  <p:slideViewPr>
    <p:cSldViewPr>
      <p:cViewPr varScale="1">
        <p:scale>
          <a:sx n="61" d="100"/>
          <a:sy n="61" d="100"/>
        </p:scale>
        <p:origin x="115"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7E183ECF-CEC4-7C4B-AF07-03E02BADCCA1}" type="datetimeFigureOut">
              <a:rPr lang="en-US" smtClean="0"/>
              <a:pPr/>
              <a:t>2/2/2015</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87" tIns="46244" rIns="92487" bIns="46244" rtlCol="0" anchor="b"/>
          <a:lstStyle>
            <a:lvl1pPr algn="r">
              <a:defRPr sz="1200"/>
            </a:lvl1pPr>
          </a:lstStyle>
          <a:p>
            <a:fld id="{40994075-3586-034C-9431-0C74405F3452}" type="slidenum">
              <a:rPr lang="en-US" smtClean="0"/>
              <a:pPr/>
              <a:t>‹#›</a:t>
            </a:fld>
            <a:endParaRPr lang="en-US" dirty="0"/>
          </a:p>
        </p:txBody>
      </p:sp>
    </p:spTree>
    <p:extLst>
      <p:ext uri="{BB962C8B-B14F-4D97-AF65-F5344CB8AC3E}">
        <p14:creationId xmlns:p14="http://schemas.microsoft.com/office/powerpoint/2010/main" val="4042572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1D4327C4-FECC-244F-9366-2DC01302F232}" type="datetimeFigureOut">
              <a:rPr lang="en-US" smtClean="0"/>
              <a:pPr/>
              <a:t>2/2/2015</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7" tIns="46244" rIns="92487" bIns="46244" rtlCol="0" anchor="b"/>
          <a:lstStyle>
            <a:lvl1pPr algn="r">
              <a:defRPr sz="1200"/>
            </a:lvl1pPr>
          </a:lstStyle>
          <a:p>
            <a:fld id="{199A882E-5E44-B34D-B39F-EE22AEC93267}" type="slidenum">
              <a:rPr lang="en-US" smtClean="0"/>
              <a:pPr/>
              <a:t>‹#›</a:t>
            </a:fld>
            <a:endParaRPr lang="en-US" dirty="0"/>
          </a:p>
        </p:txBody>
      </p:sp>
    </p:spTree>
    <p:extLst>
      <p:ext uri="{BB962C8B-B14F-4D97-AF65-F5344CB8AC3E}">
        <p14:creationId xmlns:p14="http://schemas.microsoft.com/office/powerpoint/2010/main" val="15188277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Good afternoon and welcome to today’s webinar co-hosted by The Partners Group and ADP.  We are glad that so many of our clients and business partners could join us for this session.  We have nearly 75 registered </a:t>
            </a:r>
            <a:r>
              <a:rPr lang="en-US" baseline="0" dirty="0" err="1" smtClean="0"/>
              <a:t>participats</a:t>
            </a:r>
            <a:r>
              <a:rPr lang="en-US" baseline="0" dirty="0" smtClean="0"/>
              <a:t> today so that is evident to us that this is a topic that is very important to our clients and we are happy to be a trusted resource for so many of you to help provide education on the topic of the new reporting requirements under the affordable care act.</a:t>
            </a:r>
          </a:p>
          <a:p>
            <a:endParaRPr lang="en-US" baseline="0" dirty="0" smtClean="0"/>
          </a:p>
          <a:p>
            <a:r>
              <a:rPr lang="en-US" baseline="0" dirty="0" smtClean="0"/>
              <a:t>Because we have such a large audience in attendance today, all attendees’ lines are muted and we will not be taking “live” questions.  We expect many of you will have questions as we go through the information and would encourage you to use the question box through </a:t>
            </a:r>
            <a:r>
              <a:rPr lang="en-US" baseline="0" dirty="0" err="1" smtClean="0"/>
              <a:t>GoTo</a:t>
            </a:r>
            <a:r>
              <a:rPr lang="en-US" baseline="0" dirty="0" smtClean="0"/>
              <a:t> Webinar to type your questions.  Katie Peterson here at The Partners Group will be facilitating capturing those questions and we will address as many of those as we can at the end of the presentation.  We will also be sending out written responses to the questions asked in today’s webinar as a follow up to our attendees.</a:t>
            </a:r>
          </a:p>
          <a:p>
            <a:endParaRPr lang="en-US" baseline="0" dirty="0" smtClean="0"/>
          </a:p>
          <a:p>
            <a:r>
              <a:rPr lang="en-US" dirty="0" smtClean="0"/>
              <a:t>The ADP RI study clearly indicates that ACA compliance remains an area of concern for most employers faced with the task of meeting ACA requirements. Surprisingly, a majority of midsized and large employers believe their organizations are still not fully prepared to administer all applicable ACA requirements accurately. A major reason for this appears to be a lack of being able to properly integrate data from disparate systems (Payroll, Benefits, Time and Labor Management, and HR) – essential to successfully achieving ACA compliance. </a:t>
            </a:r>
          </a:p>
          <a:p>
            <a:r>
              <a:rPr lang="en-US" dirty="0" smtClean="0"/>
              <a:t>Of those employers who believe they </a:t>
            </a:r>
            <a:r>
              <a:rPr lang="en-US" i="1" dirty="0" smtClean="0"/>
              <a:t>can</a:t>
            </a:r>
            <a:r>
              <a:rPr lang="en-US" dirty="0" smtClean="0"/>
              <a:t> access the data to comply with the ACA, many are still not confident that they can accurately compile and report required health care-related information to the Internal Revenue Service, and provide required notices to employees in a timely fashion. </a:t>
            </a:r>
          </a:p>
          <a:p>
            <a:r>
              <a:rPr lang="en-US" dirty="0" smtClean="0"/>
              <a:t>Although ACA compliance necessitates resources, it does not have to drain an employer’s internal talent, systems, and other assets. Organizations facing data integration and/or information-reporting issues can derive positive benefits from engaging a third-party service provider that has a comprehensive ACA solution, which includes certified expertise and a dedicated service component. Regardless of which path an employer takes toward putting in place an effective ACA management solution, the ACA is the law and the ACA compliance clock relentlessly keeps on ticking.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9A882E-5E44-B34D-B39F-EE22AEC93267}" type="slidenum">
              <a:rPr lang="en-US" smtClean="0"/>
              <a:pPr/>
              <a:t>1</a:t>
            </a:fld>
            <a:endParaRPr lang="en-US" dirty="0"/>
          </a:p>
        </p:txBody>
      </p:sp>
    </p:spTree>
    <p:extLst>
      <p:ext uri="{BB962C8B-B14F-4D97-AF65-F5344CB8AC3E}">
        <p14:creationId xmlns:p14="http://schemas.microsoft.com/office/powerpoint/2010/main" val="3411348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solidFill>
                  <a:srgbClr val="523D33"/>
                </a:solidFill>
                <a:latin typeface="Lucida Grande"/>
                <a:cs typeface="Lucida Grande"/>
              </a:rPr>
              <a:t>SEAN:</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en-US" sz="1800" dirty="0" smtClean="0">
              <a:solidFill>
                <a:srgbClr val="523D33"/>
              </a:solidFill>
              <a:latin typeface="Lucida Grande"/>
              <a:cs typeface="Lucida Grande"/>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solidFill>
                  <a:srgbClr val="523D33"/>
                </a:solidFill>
                <a:latin typeface="Lucida Grande"/>
                <a:cs typeface="Lucida Grande"/>
              </a:rPr>
              <a:t>The ALE member should document their decision for how they will be identifying ACA full-time employees including what measurement periods will be used if using the look-back measurement period method</a:t>
            </a:r>
          </a:p>
          <a:p>
            <a:endParaRPr lang="en-US" dirty="0"/>
          </a:p>
        </p:txBody>
      </p:sp>
      <p:sp>
        <p:nvSpPr>
          <p:cNvPr id="4" name="Slide Number Placeholder 3"/>
          <p:cNvSpPr>
            <a:spLocks noGrp="1"/>
          </p:cNvSpPr>
          <p:nvPr>
            <p:ph type="sldNum" sz="quarter" idx="10"/>
          </p:nvPr>
        </p:nvSpPr>
        <p:spPr/>
        <p:txBody>
          <a:bodyPr/>
          <a:lstStyle/>
          <a:p>
            <a:fld id="{6AAAAB13-CBE1-433F-8A6F-A00559F8907A}" type="slidenum">
              <a:rPr lang="en-US" smtClean="0"/>
              <a:pPr/>
              <a:t>10</a:t>
            </a:fld>
            <a:endParaRPr lang="en-US"/>
          </a:p>
        </p:txBody>
      </p:sp>
    </p:spTree>
    <p:extLst>
      <p:ext uri="{BB962C8B-B14F-4D97-AF65-F5344CB8AC3E}">
        <p14:creationId xmlns:p14="http://schemas.microsoft.com/office/powerpoint/2010/main" val="1723801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100" dirty="0" smtClean="0">
                <a:solidFill>
                  <a:srgbClr val="523D33"/>
                </a:solidFill>
                <a:latin typeface="Lucida Grande"/>
                <a:cs typeface="Lucida Grande"/>
              </a:rPr>
              <a:t>SARAH:</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en-US" sz="1100" dirty="0" smtClean="0">
              <a:solidFill>
                <a:srgbClr val="523D33"/>
              </a:solidFill>
              <a:latin typeface="Lucida Grande"/>
              <a:cs typeface="Lucida Grande"/>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100" dirty="0" smtClean="0">
                <a:solidFill>
                  <a:srgbClr val="523D33"/>
                </a:solidFill>
                <a:latin typeface="Lucida Grande"/>
                <a:cs typeface="Lucida Grande"/>
              </a:rPr>
              <a:t>Consider</a:t>
            </a:r>
            <a:r>
              <a:rPr lang="en-US" altLang="en-US" sz="1100" baseline="0" dirty="0" smtClean="0">
                <a:solidFill>
                  <a:srgbClr val="523D33"/>
                </a:solidFill>
                <a:latin typeface="Lucida Grande"/>
                <a:cs typeface="Lucida Grande"/>
              </a:rPr>
              <a:t> this a warning ….We are going to dive into details in the presentation not because it is fun, but because it is necessary.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en-US" sz="1100" baseline="0" dirty="0" smtClean="0">
              <a:solidFill>
                <a:srgbClr val="523D33"/>
              </a:solidFill>
              <a:latin typeface="Lucida Grande"/>
              <a:cs typeface="Lucida Grande"/>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100" baseline="0" dirty="0" smtClean="0">
                <a:solidFill>
                  <a:srgbClr val="523D33"/>
                </a:solidFill>
                <a:latin typeface="Lucida Grande"/>
                <a:cs typeface="Lucida Grande"/>
              </a:rPr>
              <a:t>Walking through the actual forms will help everyone to begin with the end in mind.  If you can truly see the end result and the “output” of the forms, we hope that will help clarify for you what the reporting requirements will mean to your organization.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100" baseline="0" dirty="0" smtClean="0">
                <a:solidFill>
                  <a:srgbClr val="523D33"/>
                </a:solidFill>
                <a:latin typeface="Lucida Grande"/>
                <a:cs typeface="Lucida Grande"/>
              </a:rPr>
              <a:t>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100" baseline="0" dirty="0" smtClean="0">
                <a:solidFill>
                  <a:srgbClr val="523D33"/>
                </a:solidFill>
                <a:latin typeface="Lucida Grande"/>
                <a:cs typeface="Lucida Grande"/>
              </a:rPr>
              <a:t>In order for you to determine that you are tracking all of the necessary data points in your system, it is important for us to review the actual IRS forms so that you can see exactly what will be required of each ALE member next year.</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en-US" sz="1100" baseline="0" dirty="0" smtClean="0">
              <a:solidFill>
                <a:srgbClr val="523D33"/>
              </a:solidFill>
              <a:latin typeface="Lucida Grande"/>
              <a:cs typeface="Lucida Grande"/>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100" baseline="0" dirty="0" smtClean="0">
                <a:solidFill>
                  <a:srgbClr val="523D33"/>
                </a:solidFill>
                <a:latin typeface="Lucida Grande"/>
                <a:cs typeface="Lucida Grande"/>
              </a:rPr>
              <a:t>We wouldn’t put you through this if it wasn’t important, we promise.</a:t>
            </a:r>
            <a:endParaRPr lang="en-US" altLang="en-US" sz="1100" dirty="0" smtClean="0">
              <a:solidFill>
                <a:srgbClr val="523D33"/>
              </a:solidFill>
              <a:latin typeface="Lucida Grande"/>
              <a:cs typeface="Lucida Grande"/>
            </a:endParaRPr>
          </a:p>
          <a:p>
            <a:endParaRPr lang="en-US" sz="900" dirty="0"/>
          </a:p>
        </p:txBody>
      </p:sp>
      <p:sp>
        <p:nvSpPr>
          <p:cNvPr id="4" name="Slide Number Placeholder 3"/>
          <p:cNvSpPr>
            <a:spLocks noGrp="1"/>
          </p:cNvSpPr>
          <p:nvPr>
            <p:ph type="sldNum" sz="quarter" idx="10"/>
          </p:nvPr>
        </p:nvSpPr>
        <p:spPr/>
        <p:txBody>
          <a:bodyPr/>
          <a:lstStyle/>
          <a:p>
            <a:fld id="{6AAAAB13-CBE1-433F-8A6F-A00559F8907A}" type="slidenum">
              <a:rPr lang="en-US" smtClean="0"/>
              <a:pPr/>
              <a:t>11</a:t>
            </a:fld>
            <a:endParaRPr lang="en-US"/>
          </a:p>
        </p:txBody>
      </p:sp>
    </p:spTree>
    <p:extLst>
      <p:ext uri="{BB962C8B-B14F-4D97-AF65-F5344CB8AC3E}">
        <p14:creationId xmlns:p14="http://schemas.microsoft.com/office/powerpoint/2010/main" val="172380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fall of last year, the IRS issued the instructions for forms 1094-C and 1095-C.  If anyone has read instructions from the IRS, I know it is not necessarily on your top of your desired reading list.  I show you this not as a prompt to everyone on this call to download these instructions and read through the 14 pages of detail, but instead to show you that this level of detail is available on the IRS website and once you determine who, within your organization is the lucky one or department who will be accountable for reporting, that individual may want to spend some time looking through the instructions to ensure that they understand the requirements of your organization and can ask the right questions internally and with external partners to ensure your organization is well prepared for the requirements.</a:t>
            </a:r>
            <a:endParaRPr lang="en-US" dirty="0"/>
          </a:p>
        </p:txBody>
      </p:sp>
      <p:sp>
        <p:nvSpPr>
          <p:cNvPr id="4" name="Slide Number Placeholder 3"/>
          <p:cNvSpPr>
            <a:spLocks noGrp="1"/>
          </p:cNvSpPr>
          <p:nvPr>
            <p:ph type="sldNum" sz="quarter" idx="10"/>
          </p:nvPr>
        </p:nvSpPr>
        <p:spPr/>
        <p:txBody>
          <a:bodyPr/>
          <a:lstStyle/>
          <a:p>
            <a:fld id="{199A882E-5E44-B34D-B39F-EE22AEC93267}" type="slidenum">
              <a:rPr lang="en-US" smtClean="0"/>
              <a:pPr/>
              <a:t>12</a:t>
            </a:fld>
            <a:endParaRPr lang="en-US" dirty="0"/>
          </a:p>
        </p:txBody>
      </p:sp>
    </p:spTree>
    <p:extLst>
      <p:ext uri="{BB962C8B-B14F-4D97-AF65-F5344CB8AC3E}">
        <p14:creationId xmlns:p14="http://schemas.microsoft.com/office/powerpoint/2010/main" val="903370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general method requires the greatest amount of information collection. All large employers with 50 or more full-time equivalent employees are required to use this method, unless they qualify for reporting relief provided by the two alternative methods that are described below.</a:t>
            </a:r>
          </a:p>
          <a:p>
            <a:r>
              <a:rPr lang="en-US" dirty="0" smtClean="0"/>
              <a:t>When using the general method, the employer must file a 1094-C for the company and 1095-Cs for each employee. The employee must also receive a copy of the 1095-C (unless the employer qualifies</a:t>
            </a:r>
            <a:r>
              <a:rPr lang="en-US" baseline="0" dirty="0" smtClean="0"/>
              <a:t> for an alternative reporting method where they can provide employees statements instead of a copy of the 1095-C form)</a:t>
            </a:r>
            <a:r>
              <a:rPr lang="en-US" dirty="0" smtClean="0"/>
              <a:t>.</a:t>
            </a:r>
          </a:p>
          <a:p>
            <a:r>
              <a:rPr lang="en-US" dirty="0" smtClean="0"/>
              <a:t>Employers required to use this method must begin collecting the following data in 2015 for reporting purposes:</a:t>
            </a:r>
          </a:p>
          <a:p>
            <a:r>
              <a:rPr lang="en-US" dirty="0" smtClean="0"/>
              <a:t>Employer name, address, and Tax ID</a:t>
            </a:r>
          </a:p>
          <a:p>
            <a:r>
              <a:rPr lang="en-US" dirty="0" smtClean="0"/>
              <a:t>Name and phone number of employer’s contact person responsible for health insurance (this may be either an employee or agent of the employer)</a:t>
            </a:r>
          </a:p>
          <a:p>
            <a:r>
              <a:rPr lang="en-US" dirty="0" smtClean="0"/>
              <a:t>Calendar year for which the information is reported</a:t>
            </a:r>
          </a:p>
          <a:p>
            <a:r>
              <a:rPr lang="en-US" dirty="0" smtClean="0"/>
              <a:t>Certification as to whether the employer provided minimum essential coverage to full-time employees and their dependents by calendar month.</a:t>
            </a:r>
          </a:p>
          <a:p>
            <a:r>
              <a:rPr lang="en-US" dirty="0" smtClean="0"/>
              <a:t>Months minimum essential coverage was available to each full-time employee</a:t>
            </a:r>
          </a:p>
          <a:p>
            <a:r>
              <a:rPr lang="en-US" dirty="0" smtClean="0"/>
              <a:t>Each full-time employee’s monthly cost for employee-only coverage under the employer’s least expensive minimum value plan (bronze level or higher plan).</a:t>
            </a:r>
          </a:p>
          <a:p>
            <a:r>
              <a:rPr lang="en-US" dirty="0" smtClean="0"/>
              <a:t>Number of full-time employees employed each month in the calendar year.</a:t>
            </a:r>
          </a:p>
          <a:p>
            <a:r>
              <a:rPr lang="en-US" dirty="0" smtClean="0"/>
              <a:t>Name, address, and tax ID of each full-time employee employed during the calendar year.</a:t>
            </a:r>
          </a:p>
          <a:p>
            <a:r>
              <a:rPr lang="en-US" dirty="0" smtClean="0"/>
              <a:t>Months each employee was covered on the group health plan during the year</a:t>
            </a:r>
          </a:p>
          <a:p>
            <a:endParaRPr lang="en-US" dirty="0"/>
          </a:p>
        </p:txBody>
      </p:sp>
      <p:sp>
        <p:nvSpPr>
          <p:cNvPr id="4" name="Slide Number Placeholder 3"/>
          <p:cNvSpPr>
            <a:spLocks noGrp="1"/>
          </p:cNvSpPr>
          <p:nvPr>
            <p:ph type="sldNum" sz="quarter" idx="10"/>
          </p:nvPr>
        </p:nvSpPr>
        <p:spPr/>
        <p:txBody>
          <a:bodyPr/>
          <a:lstStyle/>
          <a:p>
            <a:fld id="{199A882E-5E44-B34D-B39F-EE22AEC93267}" type="slidenum">
              <a:rPr lang="en-US" smtClean="0"/>
              <a:pPr/>
              <a:t>13</a:t>
            </a:fld>
            <a:endParaRPr lang="en-US" dirty="0"/>
          </a:p>
        </p:txBody>
      </p:sp>
    </p:spTree>
    <p:extLst>
      <p:ext uri="{BB962C8B-B14F-4D97-AF65-F5344CB8AC3E}">
        <p14:creationId xmlns:p14="http://schemas.microsoft.com/office/powerpoint/2010/main" val="54504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t>1094-C is a four part, three page Transmittal Form and is used to report summary information to the IRS for the applicable large employer member and transmit the individual 1095-C forms used to report information about each individual employee.  Think of 1094-C as a the summary “cover” sheet that is sent with the multiple 1095-C forms that are sent to the IRS for each individual employee.</a:t>
            </a:r>
          </a:p>
          <a:p>
            <a:endParaRPr lang="en-US" dirty="0"/>
          </a:p>
        </p:txBody>
      </p:sp>
      <p:sp>
        <p:nvSpPr>
          <p:cNvPr id="4" name="Slide Number Placeholder 3"/>
          <p:cNvSpPr>
            <a:spLocks noGrp="1"/>
          </p:cNvSpPr>
          <p:nvPr>
            <p:ph type="sldNum" sz="quarter" idx="10"/>
          </p:nvPr>
        </p:nvSpPr>
        <p:spPr/>
        <p:txBody>
          <a:bodyPr/>
          <a:lstStyle/>
          <a:p>
            <a:fld id="{6AAAAB13-CBE1-433F-8A6F-A00559F8907A}" type="slidenum">
              <a:rPr lang="en-US" smtClean="0"/>
              <a:pPr/>
              <a:t>15</a:t>
            </a:fld>
            <a:endParaRPr lang="en-US"/>
          </a:p>
        </p:txBody>
      </p:sp>
    </p:spTree>
    <p:extLst>
      <p:ext uri="{BB962C8B-B14F-4D97-AF65-F5344CB8AC3E}">
        <p14:creationId xmlns:p14="http://schemas.microsoft.com/office/powerpoint/2010/main" val="596813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Column A.  If not all months, only indicate yes, for the months in which a qualified offer was made to 95% of employees in that month.</a:t>
            </a:r>
          </a:p>
          <a:p>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Column B.  Provide number of ACA full time employees by month.  Do not include employees in probationary period or other</a:t>
            </a:r>
            <a:r>
              <a:rPr lang="en-US" sz="1200" b="0" baseline="0" dirty="0" smtClean="0">
                <a:solidFill>
                  <a:srgbClr val="FF0000"/>
                </a:solidFill>
              </a:rPr>
              <a:t> limited non assessment period like their initial measurement period.  This column does not need to be completed if the employer qualifies for and is using the 98% offer reporting method.</a:t>
            </a:r>
            <a:endParaRPr lang="en-US" sz="1200" b="0" dirty="0" smtClean="0">
              <a:solidFill>
                <a:srgbClr val="FF0000"/>
              </a:solidFill>
            </a:endParaRPr>
          </a:p>
          <a:p>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Column</a:t>
            </a:r>
            <a:r>
              <a:rPr lang="en-US" sz="1200" b="0" baseline="0" dirty="0" smtClean="0">
                <a:solidFill>
                  <a:srgbClr val="FF0000"/>
                </a:solidFill>
              </a:rPr>
              <a:t> C.  </a:t>
            </a:r>
            <a:r>
              <a:rPr lang="en-US" sz="1200" b="0" dirty="0" smtClean="0">
                <a:solidFill>
                  <a:srgbClr val="FF0000"/>
                </a:solidFill>
              </a:rPr>
              <a:t>Provide total number of employees including full-time and non-full time employees for each calendar month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Eligible for 50-99 transition relief or have a non-calendar plan year that</a:t>
            </a:r>
            <a:r>
              <a:rPr lang="en-US" sz="1200" b="0" baseline="0" dirty="0" smtClean="0">
                <a:solidFill>
                  <a:srgbClr val="FF0000"/>
                </a:solidFill>
              </a:rPr>
              <a:t> delays penalties</a:t>
            </a:r>
            <a:r>
              <a:rPr lang="en-US" sz="1200" b="0" dirty="0" smtClean="0">
                <a:solidFill>
                  <a:srgbClr val="FF0000"/>
                </a:solidFill>
              </a:rPr>
              <a:t>?  Indicate here. </a:t>
            </a:r>
            <a:endParaRPr lang="en-US" dirty="0"/>
          </a:p>
        </p:txBody>
      </p:sp>
      <p:sp>
        <p:nvSpPr>
          <p:cNvPr id="4" name="Slide Number Placeholder 3"/>
          <p:cNvSpPr>
            <a:spLocks noGrp="1"/>
          </p:cNvSpPr>
          <p:nvPr>
            <p:ph type="sldNum" sz="quarter" idx="10"/>
          </p:nvPr>
        </p:nvSpPr>
        <p:spPr/>
        <p:txBody>
          <a:bodyPr/>
          <a:lstStyle/>
          <a:p>
            <a:fld id="{6AAAAB13-CBE1-433F-8A6F-A00559F8907A}" type="slidenum">
              <a:rPr lang="en-US" smtClean="0"/>
              <a:pPr/>
              <a:t>16</a:t>
            </a:fld>
            <a:endParaRPr lang="en-US"/>
          </a:p>
        </p:txBody>
      </p:sp>
    </p:spTree>
    <p:extLst>
      <p:ext uri="{BB962C8B-B14F-4D97-AF65-F5344CB8AC3E}">
        <p14:creationId xmlns:p14="http://schemas.microsoft.com/office/powerpoint/2010/main" val="497742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9A882E-5E44-B34D-B39F-EE22AEC93267}" type="slidenum">
              <a:rPr lang="en-US" smtClean="0"/>
              <a:pPr/>
              <a:t>17</a:t>
            </a:fld>
            <a:endParaRPr lang="en-US" dirty="0"/>
          </a:p>
        </p:txBody>
      </p:sp>
    </p:spTree>
    <p:extLst>
      <p:ext uri="{BB962C8B-B14F-4D97-AF65-F5344CB8AC3E}">
        <p14:creationId xmlns:p14="http://schemas.microsoft.com/office/powerpoint/2010/main" val="2928361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defTabSz="457200">
              <a:spcBef>
                <a:spcPts val="1800"/>
              </a:spcBef>
              <a:buClr>
                <a:schemeClr val="accent2"/>
              </a:buClr>
              <a:buFont typeface="Wingdings" panose="05000000000000000000" pitchFamily="2" charset="2"/>
              <a:buChar char="§"/>
            </a:pPr>
            <a:r>
              <a:rPr lang="en-US" altLang="en-US" sz="2900" dirty="0" smtClean="0">
                <a:solidFill>
                  <a:srgbClr val="523D33"/>
                </a:solidFill>
                <a:cs typeface="Lucida Grande"/>
              </a:rPr>
              <a:t>Read bullets</a:t>
            </a:r>
            <a:endParaRPr lang="en-US" dirty="0"/>
          </a:p>
        </p:txBody>
      </p:sp>
      <p:sp>
        <p:nvSpPr>
          <p:cNvPr id="4" name="Slide Number Placeholder 3"/>
          <p:cNvSpPr>
            <a:spLocks noGrp="1"/>
          </p:cNvSpPr>
          <p:nvPr>
            <p:ph type="sldNum" sz="quarter" idx="10"/>
          </p:nvPr>
        </p:nvSpPr>
        <p:spPr/>
        <p:txBody>
          <a:bodyPr/>
          <a:lstStyle/>
          <a:p>
            <a:fld id="{199A882E-5E44-B34D-B39F-EE22AEC93267}" type="slidenum">
              <a:rPr lang="en-US" smtClean="0"/>
              <a:pPr/>
              <a:t>18</a:t>
            </a:fld>
            <a:endParaRPr lang="en-US" dirty="0"/>
          </a:p>
        </p:txBody>
      </p:sp>
    </p:spTree>
    <p:extLst>
      <p:ext uri="{BB962C8B-B14F-4D97-AF65-F5344CB8AC3E}">
        <p14:creationId xmlns:p14="http://schemas.microsoft.com/office/powerpoint/2010/main" val="2569518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Part II only applies to employees who were ACA full time for at least one month of the calendar year.  Leave blank for covered, non-full time employees.</a:t>
            </a:r>
          </a:p>
          <a:p>
            <a:endParaRPr lang="en-US" dirty="0"/>
          </a:p>
        </p:txBody>
      </p:sp>
      <p:sp>
        <p:nvSpPr>
          <p:cNvPr id="4" name="Slide Number Placeholder 3"/>
          <p:cNvSpPr>
            <a:spLocks noGrp="1"/>
          </p:cNvSpPr>
          <p:nvPr>
            <p:ph type="sldNum" sz="quarter" idx="10"/>
          </p:nvPr>
        </p:nvSpPr>
        <p:spPr/>
        <p:txBody>
          <a:bodyPr/>
          <a:lstStyle/>
          <a:p>
            <a:fld id="{199A882E-5E44-B34D-B39F-EE22AEC93267}" type="slidenum">
              <a:rPr lang="en-US" smtClean="0"/>
              <a:pPr/>
              <a:t>19</a:t>
            </a:fld>
            <a:endParaRPr lang="en-US" dirty="0"/>
          </a:p>
        </p:txBody>
      </p:sp>
    </p:spTree>
    <p:extLst>
      <p:ext uri="{BB962C8B-B14F-4D97-AF65-F5344CB8AC3E}">
        <p14:creationId xmlns:p14="http://schemas.microsoft.com/office/powerpoint/2010/main" val="281962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smtClean="0"/>
              <a:t>Read each bullet point and add the following explanation at the end of each bullet point</a:t>
            </a:r>
          </a:p>
          <a:p>
            <a:pPr marL="244432" indent="-244432">
              <a:buAutoNum type="arabicPeriod"/>
            </a:pPr>
            <a:r>
              <a:rPr lang="en-US" altLang="en-US" dirty="0" smtClean="0"/>
              <a:t>“Here the employer has purchased insurance and it is the insurance company that has the obligation to report that coverage”</a:t>
            </a:r>
          </a:p>
          <a:p>
            <a:pPr marL="244432" indent="-244432">
              <a:buAutoNum type="arabicPeriod"/>
            </a:pPr>
            <a:r>
              <a:rPr lang="en-US" altLang="en-US" dirty="0" smtClean="0"/>
              <a:t>“Certain types of coverage are not subject to reporting such as dental or vision only, accident coverage, most flexible spending arrangements, insurance that provides flat dollar amounts for each disease or day in the hospital – like insurance paying $50 for each day you are in the hospital.”</a:t>
            </a:r>
          </a:p>
          <a:p>
            <a:pPr marL="244432" indent="-244432">
              <a:buAutoNum type="arabicPeriod"/>
            </a:pPr>
            <a:r>
              <a:rPr lang="en-US" altLang="en-US" dirty="0" smtClean="0"/>
              <a:t>“These are Health Reimbursement Arrangements where the employer provide a set dollar amount that the employee can use to be reimbursed for co-pays and deductibles under the employer’s major medical insurance policy or for medical expenses not covered under the employer’s plan.”</a:t>
            </a:r>
          </a:p>
          <a:p>
            <a:pPr marL="244432" indent="-244432">
              <a:buAutoNum type="arabicPeriod"/>
            </a:pPr>
            <a:r>
              <a:rPr lang="en-US" altLang="en-US" dirty="0" smtClean="0"/>
              <a:t>“Employer contributions to a Health Saving Account”</a:t>
            </a:r>
          </a:p>
          <a:p>
            <a:pPr marL="244432" indent="-244432">
              <a:buAutoNum type="arabicPeriod"/>
            </a:pPr>
            <a:r>
              <a:rPr lang="en-US" altLang="en-US" dirty="0" smtClean="0"/>
              <a:t>“This would be additional health coverage that supplements the major medical coverage the employer provides.”</a:t>
            </a:r>
          </a:p>
          <a:p>
            <a:endParaRPr lang="en-US" dirty="0"/>
          </a:p>
        </p:txBody>
      </p:sp>
      <p:sp>
        <p:nvSpPr>
          <p:cNvPr id="4" name="Slide Number Placeholder 3"/>
          <p:cNvSpPr>
            <a:spLocks noGrp="1"/>
          </p:cNvSpPr>
          <p:nvPr>
            <p:ph type="sldNum" sz="quarter" idx="10"/>
          </p:nvPr>
        </p:nvSpPr>
        <p:spPr/>
        <p:txBody>
          <a:bodyPr/>
          <a:lstStyle/>
          <a:p>
            <a:fld id="{6AAAAB13-CBE1-433F-8A6F-A00559F8907A}" type="slidenum">
              <a:rPr lang="en-US" smtClean="0"/>
              <a:pPr/>
              <a:t>20</a:t>
            </a:fld>
            <a:endParaRPr lang="en-US"/>
          </a:p>
        </p:txBody>
      </p:sp>
    </p:spTree>
    <p:extLst>
      <p:ext uri="{BB962C8B-B14F-4D97-AF65-F5344CB8AC3E}">
        <p14:creationId xmlns:p14="http://schemas.microsoft.com/office/powerpoint/2010/main" val="191368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a:cs typeface="ＭＳ Ｐゴシック"/>
              </a:rPr>
              <a:t>The benefit to all of you,</a:t>
            </a:r>
            <a:r>
              <a:rPr lang="en-US" baseline="0" dirty="0" smtClean="0">
                <a:ea typeface="ＭＳ Ｐゴシック"/>
                <a:cs typeface="ＭＳ Ｐゴシック"/>
              </a:rPr>
              <a:t> is that this is our second webinar and you are all benefiting from a slightly revised presentation from feedback from our webinar last week.  One of the requests we received from our participants was that this information can be so dry, we needed to try to make it at least a little entertaining.  So, in response that that feedback, I am kicking this presentation off with this cartoon that illustrates a man being pulled over on the highway.  Instead of a police officer approaching the car, it is an IRS agent that explains simply “No.  I’m from the IRS.  Your Health Insurance Papers, Please.”</a:t>
            </a:r>
          </a:p>
          <a:p>
            <a:endParaRPr lang="en-US" baseline="0" dirty="0" smtClean="0">
              <a:ea typeface="ＭＳ Ｐゴシック"/>
              <a:cs typeface="ＭＳ Ｐゴシック"/>
            </a:endParaRPr>
          </a:p>
          <a:p>
            <a:r>
              <a:rPr lang="en-US" baseline="0" dirty="0" smtClean="0">
                <a:ea typeface="ＭＳ Ｐゴシック"/>
                <a:cs typeface="ＭＳ Ｐゴシック"/>
              </a:rPr>
              <a:t>When we think of this topic of employer reporting, we can picture this IRS agent pulling people over on the highway and asking for proof of insurance.  Employer reporting really functions in this way.  It is the means by which employers and insurance carriers will provide “proof of insurance” to the IRS so that both the employer mandate and the individual mandate can be “policed” at a federal level to ensure that we are all doing what we are required to do under the law or be assessed the applicable tax penalties whether that is an individual or an applicable large employer.</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fld id="{6AAAAB13-CBE1-433F-8A6F-A00559F8907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792827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through list of considerations/actionable insights and point audience towards ADP ACA resources for additional information on the law itself along with how ADP satisfies provisions through our solutions.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199A882E-5E44-B34D-B39F-EE22AEC93267}" type="slidenum">
              <a:rPr lang="en-US" smtClean="0"/>
              <a:pPr/>
              <a:t>21</a:t>
            </a:fld>
            <a:endParaRPr lang="en-US" dirty="0"/>
          </a:p>
        </p:txBody>
      </p:sp>
    </p:spTree>
    <p:extLst>
      <p:ext uri="{BB962C8B-B14F-4D97-AF65-F5344CB8AC3E}">
        <p14:creationId xmlns:p14="http://schemas.microsoft.com/office/powerpoint/2010/main" val="260747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285750">
              <a:spcAft>
                <a:spcPts val="1200"/>
              </a:spcAft>
              <a:buClr>
                <a:srgbClr val="00584B"/>
              </a:buClr>
              <a:buFontTx/>
              <a:buNone/>
            </a:pPr>
            <a:r>
              <a:rPr lang="en-US" sz="1200" b="0" kern="1200" dirty="0" smtClean="0">
                <a:solidFill>
                  <a:srgbClr val="523D33"/>
                </a:solidFill>
                <a:latin typeface="+mn-lt"/>
                <a:ea typeface="ＭＳ Ｐゴシック"/>
                <a:cs typeface="+mn-cs"/>
              </a:rPr>
              <a:t>Educate Teams.  This</a:t>
            </a:r>
            <a:r>
              <a:rPr lang="en-US" sz="1200" b="0" kern="1200" baseline="0" dirty="0" smtClean="0">
                <a:solidFill>
                  <a:srgbClr val="523D33"/>
                </a:solidFill>
                <a:latin typeface="+mn-lt"/>
                <a:ea typeface="ＭＳ Ｐゴシック"/>
                <a:cs typeface="+mn-cs"/>
              </a:rPr>
              <a:t> webinar was organized at the request of some of our clients to provide them with a closer look at the reporting requirements under the new law.  The IRS issued draft forms and instructions late last year that finally give us an opportunity to get a preview of what will actually be required of applicable large employers.  While some of today’s presentation will be a brief review of ACA mandates as it relates to the employer reporting requirements.  We will begin this webinar at a high level but will get into the details of the actual forms themselves so that you can get a more tangible understanding of what will be required.  </a:t>
            </a:r>
          </a:p>
          <a:p>
            <a:pPr marL="514350" lvl="0" indent="-285750">
              <a:spcAft>
                <a:spcPts val="1200"/>
              </a:spcAft>
              <a:buClr>
                <a:srgbClr val="00584B"/>
              </a:buClr>
              <a:buFontTx/>
              <a:buNone/>
            </a:pPr>
            <a:endParaRPr lang="en-US" sz="1200" b="0" kern="1200" baseline="0" dirty="0" smtClean="0">
              <a:solidFill>
                <a:srgbClr val="523D33"/>
              </a:solidFill>
              <a:latin typeface="+mn-lt"/>
              <a:ea typeface="ＭＳ Ｐゴシック"/>
              <a:cs typeface="+mn-cs"/>
            </a:endParaRPr>
          </a:p>
          <a:p>
            <a:pPr marL="514350" lvl="0" indent="-285750">
              <a:spcAft>
                <a:spcPts val="1200"/>
              </a:spcAft>
              <a:buClr>
                <a:srgbClr val="00584B"/>
              </a:buClr>
              <a:buFontTx/>
              <a:buNone/>
            </a:pPr>
            <a:r>
              <a:rPr lang="en-US" sz="1200" b="0" kern="1200" baseline="0" dirty="0" smtClean="0">
                <a:solidFill>
                  <a:srgbClr val="523D33"/>
                </a:solidFill>
                <a:latin typeface="+mn-lt"/>
                <a:ea typeface="ＭＳ Ｐゴシック"/>
                <a:cs typeface="+mn-cs"/>
              </a:rPr>
              <a:t>  </a:t>
            </a:r>
            <a:endParaRPr lang="en-US" sz="1200" b="0" kern="1200" dirty="0" smtClean="0">
              <a:solidFill>
                <a:srgbClr val="523D33"/>
              </a:solidFill>
              <a:latin typeface="+mn-lt"/>
              <a:ea typeface="ＭＳ Ｐゴシック"/>
              <a:cs typeface="+mn-cs"/>
            </a:endParaRPr>
          </a:p>
          <a:p>
            <a:pPr marL="514350" lvl="0" indent="-285750">
              <a:spcAft>
                <a:spcPts val="1200"/>
              </a:spcAft>
              <a:buClr>
                <a:srgbClr val="00584B"/>
              </a:buClr>
              <a:buFontTx/>
              <a:buNone/>
            </a:pPr>
            <a:r>
              <a:rPr lang="en-US" sz="1200" b="0" kern="1200" dirty="0" smtClean="0">
                <a:solidFill>
                  <a:srgbClr val="523D33"/>
                </a:solidFill>
                <a:latin typeface="+mn-lt"/>
                <a:ea typeface="ＭＳ Ｐゴシック"/>
                <a:cs typeface="+mn-cs"/>
              </a:rPr>
              <a:t>Prompt Dialogue.</a:t>
            </a:r>
            <a:r>
              <a:rPr lang="en-US" sz="1200" b="0" kern="1200" baseline="0" dirty="0" smtClean="0">
                <a:solidFill>
                  <a:srgbClr val="523D33"/>
                </a:solidFill>
                <a:latin typeface="+mn-lt"/>
                <a:ea typeface="ＭＳ Ｐゴシック"/>
                <a:cs typeface="+mn-cs"/>
              </a:rPr>
              <a:t>  As you will hear, compiling the information necessary to satisfy the reporting requirement will be a team effort within your organization.  Understanding what information is necessary to collect and where that information “lives” within your systems will help to create opportunities for internal discussions to define roles and responsibilities related to this new task.  Additionally, we hope that as we walk through the information today, it will also prompt additional discussion within your organization regarding your organizational strategies and your plans to </a:t>
            </a:r>
            <a:r>
              <a:rPr lang="en-US" sz="1200" b="0" kern="1200" baseline="0" dirty="0" err="1" smtClean="0">
                <a:solidFill>
                  <a:srgbClr val="523D33"/>
                </a:solidFill>
                <a:latin typeface="+mn-lt"/>
                <a:ea typeface="ＭＳ Ｐゴシック"/>
                <a:cs typeface="+mn-cs"/>
              </a:rPr>
              <a:t>operationalize</a:t>
            </a:r>
            <a:r>
              <a:rPr lang="en-US" sz="1200" b="0" kern="1200" baseline="0" dirty="0" smtClean="0">
                <a:solidFill>
                  <a:srgbClr val="523D33"/>
                </a:solidFill>
                <a:latin typeface="+mn-lt"/>
                <a:ea typeface="ＭＳ Ｐゴシック"/>
                <a:cs typeface="+mn-cs"/>
              </a:rPr>
              <a:t> those strategies for limiting your liabilities of ACA penalties under the law.  </a:t>
            </a:r>
            <a:endParaRPr lang="en-US" sz="1200" b="0" kern="1200" dirty="0" smtClean="0">
              <a:solidFill>
                <a:srgbClr val="523D33"/>
              </a:solidFill>
              <a:latin typeface="+mn-lt"/>
              <a:ea typeface="ＭＳ Ｐゴシック"/>
              <a:cs typeface="+mn-cs"/>
            </a:endParaRPr>
          </a:p>
          <a:p>
            <a:pPr marL="514350" lvl="0" indent="-285750">
              <a:spcAft>
                <a:spcPts val="1200"/>
              </a:spcAft>
              <a:buClr>
                <a:srgbClr val="00584B"/>
              </a:buClr>
              <a:buFontTx/>
              <a:buNone/>
            </a:pPr>
            <a:endParaRPr lang="en-US" sz="1200" b="0" kern="1200" dirty="0" smtClean="0">
              <a:solidFill>
                <a:srgbClr val="523D33"/>
              </a:solidFill>
              <a:latin typeface="+mn-lt"/>
              <a:ea typeface="ＭＳ Ｐゴシック"/>
              <a:cs typeface="+mn-cs"/>
            </a:endParaRPr>
          </a:p>
          <a:p>
            <a:pPr marL="514350" lvl="0" indent="-285750">
              <a:spcAft>
                <a:spcPts val="1200"/>
              </a:spcAft>
              <a:buClr>
                <a:srgbClr val="00584B"/>
              </a:buClr>
              <a:buFontTx/>
              <a:buNone/>
            </a:pPr>
            <a:r>
              <a:rPr lang="en-US" sz="1200" b="0" kern="1200" baseline="0" dirty="0" smtClean="0">
                <a:solidFill>
                  <a:srgbClr val="523D33"/>
                </a:solidFill>
                <a:latin typeface="+mn-lt"/>
                <a:ea typeface="ＭＳ Ｐゴシック"/>
                <a:cs typeface="+mn-cs"/>
              </a:rPr>
              <a:t>Today is also about ensuring that your teams know what information is available to you as you continue to address this topic within your organization and ensuring that you are engaging with your external partners to have them help you through these issues whether that be your TPG benefit consulting team, your payroll vendor or your HRIS system partner.  </a:t>
            </a:r>
            <a:endParaRPr lang="en-US" sz="1200" b="0" kern="1200" dirty="0" smtClean="0">
              <a:solidFill>
                <a:srgbClr val="523D33"/>
              </a:solidFill>
              <a:latin typeface="+mn-lt"/>
              <a:ea typeface="ＭＳ Ｐゴシック"/>
              <a:cs typeface="+mn-cs"/>
            </a:endParaRPr>
          </a:p>
          <a:p>
            <a:pPr marL="514350" lvl="0" indent="-285750">
              <a:buClr>
                <a:srgbClr val="00584B"/>
              </a:buClr>
              <a:buFontTx/>
              <a:buNone/>
            </a:pPr>
            <a:endParaRPr lang="en-US" sz="1200" b="0" kern="1200" dirty="0" smtClean="0">
              <a:solidFill>
                <a:srgbClr val="523D33"/>
              </a:solidFill>
              <a:latin typeface="+mn-lt"/>
              <a:ea typeface="ＭＳ Ｐゴシック"/>
              <a:cs typeface="+mn-cs"/>
            </a:endParaRPr>
          </a:p>
          <a:p>
            <a:pPr marL="514350" lvl="0" indent="-285750">
              <a:buClr>
                <a:srgbClr val="00584B"/>
              </a:buClr>
              <a:buFontTx/>
              <a:buNone/>
            </a:pPr>
            <a:r>
              <a:rPr lang="en-US" sz="1200" b="0" kern="1200" baseline="0" dirty="0" smtClean="0">
                <a:solidFill>
                  <a:srgbClr val="523D33"/>
                </a:solidFill>
                <a:latin typeface="+mn-lt"/>
                <a:ea typeface="ＭＳ Ｐゴシック"/>
                <a:cs typeface="+mn-cs"/>
              </a:rPr>
              <a:t>Finally, we hope that the webinar today helps you to prioritize your ACA “to do” list so that you can start off this year confident that you have a game plan to ensure that you have solid strategies in place to limit your liabilities under the new law and the necessary processes in place to ensure your compliance.</a:t>
            </a:r>
            <a:endParaRPr lang="en-US" sz="1200" b="0" kern="1200" dirty="0" smtClean="0">
              <a:solidFill>
                <a:srgbClr val="523D33"/>
              </a:solidFill>
              <a:latin typeface="+mn-lt"/>
              <a:ea typeface="ＭＳ Ｐゴシック"/>
              <a:cs typeface="+mn-cs"/>
            </a:endParaRPr>
          </a:p>
          <a:p>
            <a:pPr>
              <a:buFontTx/>
              <a:buNone/>
            </a:pPr>
            <a:endParaRPr lang="en-US" sz="1200" b="0" dirty="0"/>
          </a:p>
        </p:txBody>
      </p:sp>
      <p:sp>
        <p:nvSpPr>
          <p:cNvPr id="4" name="Slide Number Placeholder 3"/>
          <p:cNvSpPr>
            <a:spLocks noGrp="1"/>
          </p:cNvSpPr>
          <p:nvPr>
            <p:ph type="sldNum" sz="quarter" idx="10"/>
          </p:nvPr>
        </p:nvSpPr>
        <p:spPr/>
        <p:txBody>
          <a:bodyPr/>
          <a:lstStyle/>
          <a:p>
            <a:fld id="{6AAAAB13-CBE1-433F-8A6F-A00559F8907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9282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 that none</a:t>
            </a:r>
            <a:r>
              <a:rPr lang="en-US" baseline="0" dirty="0" smtClean="0"/>
              <a:t> of you leave this webinar feeling like Beaker here.  While it is time to ensure that you have team members actively engaged in learning about employer reporting and ensuring that your systems and processes are prepared well in advance of next year’s deadlines, today is not intended to push the alarm bells.  Because you are on this call today, it means that you are beginning the conversations necessary to ensure your readiness for compliance.  If you walked into this meeting feeling a bit panicked I hope the information we share with you today helps you feel more confident in understanding the appropriate next steps.</a:t>
            </a:r>
            <a:endParaRPr lang="en-US" dirty="0"/>
          </a:p>
        </p:txBody>
      </p:sp>
      <p:sp>
        <p:nvSpPr>
          <p:cNvPr id="4" name="Slide Number Placeholder 3"/>
          <p:cNvSpPr>
            <a:spLocks noGrp="1"/>
          </p:cNvSpPr>
          <p:nvPr>
            <p:ph type="sldNum" sz="quarter" idx="10"/>
          </p:nvPr>
        </p:nvSpPr>
        <p:spPr/>
        <p:txBody>
          <a:bodyPr/>
          <a:lstStyle/>
          <a:p>
            <a:fld id="{6AAAAB13-CBE1-433F-8A6F-A00559F8907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9282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a:cs typeface="ＭＳ Ｐゴシック"/>
              </a:rPr>
              <a:t>Sarah-</a:t>
            </a:r>
          </a:p>
          <a:p>
            <a:endParaRPr lang="en-US" dirty="0" smtClean="0">
              <a:ea typeface="ＭＳ Ｐゴシック"/>
              <a:cs typeface="ＭＳ Ｐゴシック"/>
            </a:endParaRPr>
          </a:p>
          <a:p>
            <a:r>
              <a:rPr lang="en-US" dirty="0" smtClean="0">
                <a:ea typeface="ＭＳ Ｐゴシック"/>
                <a:cs typeface="ＭＳ Ｐゴシック"/>
              </a:rPr>
              <a:t>Read the disclaimer </a:t>
            </a:r>
          </a:p>
          <a:p>
            <a:endParaRPr lang="en-US" dirty="0" smtClean="0">
              <a:ea typeface="ＭＳ Ｐゴシック"/>
              <a:cs typeface="ＭＳ Ｐゴシック"/>
            </a:endParaRPr>
          </a:p>
          <a:p>
            <a:r>
              <a:rPr lang="en-US" dirty="0" smtClean="0">
                <a:ea typeface="ＭＳ Ｐゴシック"/>
                <a:cs typeface="ＭＳ Ｐゴシック"/>
              </a:rPr>
              <a:t>I think that you all realize that this information is ever changing</a:t>
            </a:r>
            <a:r>
              <a:rPr lang="en-US" baseline="0" dirty="0" smtClean="0">
                <a:ea typeface="ＭＳ Ｐゴシック"/>
                <a:cs typeface="ＭＳ Ｐゴシック"/>
              </a:rPr>
              <a:t> with revised rules, updates, delays </a:t>
            </a:r>
            <a:r>
              <a:rPr lang="en-US" baseline="0" dirty="0" err="1" smtClean="0">
                <a:ea typeface="ＭＳ Ｐゴシック"/>
                <a:cs typeface="ＭＳ Ｐゴシック"/>
              </a:rPr>
              <a:t>ect</a:t>
            </a:r>
            <a:r>
              <a:rPr lang="en-US" baseline="0" dirty="0" smtClean="0">
                <a:ea typeface="ＭＳ Ｐゴシック"/>
                <a:cs typeface="ＭＳ Ｐゴシック"/>
              </a:rPr>
              <a:t>.  Today’s information is presented as we know the law and requirements today.  And understanding that the forms are in draft format, we can and should expect that while this is helpful for planning purposes, you should expect that there will be changes before the first returns are due in 2016.</a:t>
            </a:r>
            <a:endParaRPr lang="en-US" dirty="0" smtClean="0">
              <a:ea typeface="ＭＳ Ｐゴシック"/>
              <a:cs typeface="ＭＳ Ｐゴシック"/>
            </a:endParaRPr>
          </a:p>
          <a:p>
            <a:endParaRPr lang="en-US" dirty="0" smtClean="0">
              <a:ea typeface="ＭＳ Ｐゴシック"/>
              <a:cs typeface="ＭＳ Ｐゴシック"/>
            </a:endParaRPr>
          </a:p>
          <a:p>
            <a:r>
              <a:rPr lang="en-US" dirty="0" smtClean="0">
                <a:ea typeface="ＭＳ Ｐゴシック"/>
                <a:cs typeface="ＭＳ Ｐゴシック"/>
              </a:rPr>
              <a:t>Sarah to update</a:t>
            </a:r>
          </a:p>
          <a:p>
            <a:endParaRPr lang="en-US" dirty="0"/>
          </a:p>
        </p:txBody>
      </p:sp>
      <p:sp>
        <p:nvSpPr>
          <p:cNvPr id="4" name="Slide Number Placeholder 3"/>
          <p:cNvSpPr>
            <a:spLocks noGrp="1"/>
          </p:cNvSpPr>
          <p:nvPr>
            <p:ph type="sldNum" sz="quarter" idx="10"/>
          </p:nvPr>
        </p:nvSpPr>
        <p:spPr/>
        <p:txBody>
          <a:bodyPr/>
          <a:lstStyle/>
          <a:p>
            <a:fld id="{6AAAAB13-CBE1-433F-8A6F-A00559F8907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9282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600" dirty="0" smtClean="0"/>
              <a:t>Sean:</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en-US" sz="16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600" dirty="0" smtClean="0"/>
              <a:t>Reporting requirements are NOT delayed for mid-size employers even if they qualify for the one year transition relief that delays the employer mandate penalties for one year</a:t>
            </a:r>
          </a:p>
          <a:p>
            <a:endParaRPr lang="en-US" dirty="0"/>
          </a:p>
        </p:txBody>
      </p:sp>
      <p:sp>
        <p:nvSpPr>
          <p:cNvPr id="4" name="Slide Number Placeholder 3"/>
          <p:cNvSpPr>
            <a:spLocks noGrp="1"/>
          </p:cNvSpPr>
          <p:nvPr>
            <p:ph type="sldNum" sz="quarter" idx="10"/>
          </p:nvPr>
        </p:nvSpPr>
        <p:spPr/>
        <p:txBody>
          <a:bodyPr/>
          <a:lstStyle/>
          <a:p>
            <a:fld id="{199A882E-5E44-B34D-B39F-EE22AEC93267}" type="slidenum">
              <a:rPr lang="en-US" smtClean="0"/>
              <a:pPr/>
              <a:t>6</a:t>
            </a:fld>
            <a:endParaRPr lang="en-US" dirty="0"/>
          </a:p>
        </p:txBody>
      </p:sp>
    </p:spTree>
    <p:extLst>
      <p:ext uri="{BB962C8B-B14F-4D97-AF65-F5344CB8AC3E}">
        <p14:creationId xmlns:p14="http://schemas.microsoft.com/office/powerpoint/2010/main" val="115662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600" dirty="0" smtClean="0"/>
              <a:t>Sean:</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en-US" sz="16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600" dirty="0" smtClean="0"/>
              <a:t>Reporting requirements are NOT delayed for mid-size employers even if they qualify for the one year transition relief that delays the employer mandate penalties for one year</a:t>
            </a:r>
          </a:p>
          <a:p>
            <a:endParaRPr lang="en-US" dirty="0"/>
          </a:p>
        </p:txBody>
      </p:sp>
      <p:sp>
        <p:nvSpPr>
          <p:cNvPr id="4" name="Slide Number Placeholder 3"/>
          <p:cNvSpPr>
            <a:spLocks noGrp="1"/>
          </p:cNvSpPr>
          <p:nvPr>
            <p:ph type="sldNum" sz="quarter" idx="10"/>
          </p:nvPr>
        </p:nvSpPr>
        <p:spPr/>
        <p:txBody>
          <a:bodyPr/>
          <a:lstStyle/>
          <a:p>
            <a:fld id="{199A882E-5E44-B34D-B39F-EE22AEC93267}" type="slidenum">
              <a:rPr lang="en-US" smtClean="0"/>
              <a:pPr/>
              <a:t>7</a:t>
            </a:fld>
            <a:endParaRPr lang="en-US" dirty="0"/>
          </a:p>
        </p:txBody>
      </p:sp>
    </p:spTree>
    <p:extLst>
      <p:ext uri="{BB962C8B-B14F-4D97-AF65-F5344CB8AC3E}">
        <p14:creationId xmlns:p14="http://schemas.microsoft.com/office/powerpoint/2010/main" val="1438960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Sean:  </a:t>
            </a:r>
          </a:p>
          <a:p>
            <a:endParaRPr lang="en-US" altLang="en-US" dirty="0" smtClean="0"/>
          </a:p>
          <a:p>
            <a:r>
              <a:rPr lang="en-US" altLang="en-US" dirty="0" smtClean="0"/>
              <a:t>“Next we will focus on when this reporting is required.”</a:t>
            </a:r>
          </a:p>
          <a:p>
            <a:r>
              <a:rPr lang="en-US" altLang="en-US" dirty="0" smtClean="0"/>
              <a:t>	</a:t>
            </a:r>
            <a:r>
              <a:rPr lang="en-US" altLang="en-US" i="1" dirty="0" smtClean="0"/>
              <a:t>Read first 2 bullets</a:t>
            </a:r>
          </a:p>
          <a:p>
            <a:r>
              <a:rPr lang="en-US" altLang="en-US" dirty="0" smtClean="0"/>
              <a:t>“Remember that this is annual reporting”</a:t>
            </a:r>
          </a:p>
          <a:p>
            <a:endParaRPr lang="en-US" altLang="en-US" dirty="0" smtClean="0"/>
          </a:p>
          <a:p>
            <a:r>
              <a:rPr lang="en-US" altLang="en-US" dirty="0" smtClean="0"/>
              <a:t>“There has been transitional relief granted in the first years of operation”</a:t>
            </a:r>
          </a:p>
          <a:p>
            <a:r>
              <a:rPr lang="en-US" altLang="en-US" dirty="0" smtClean="0"/>
              <a:t>	“For 2014 – reporting is voluntary – so, if you will be submitting the reports for 2014, you must be prepared to submit the reports in early 2015”</a:t>
            </a:r>
          </a:p>
          <a:p>
            <a:r>
              <a:rPr lang="en-US" altLang="en-US" dirty="0" smtClean="0"/>
              <a:t>	“Reporting is required for 2015 – So you will need to start addressing strategies to comply with your reporting requirement in 2015 since the reporting will need to be provided in 2015” </a:t>
            </a:r>
          </a:p>
          <a:p>
            <a:endParaRPr lang="en-US" altLang="en-US" dirty="0" smtClean="0"/>
          </a:p>
          <a:p>
            <a:r>
              <a:rPr lang="en-US" altLang="en-US" dirty="0" smtClean="0"/>
              <a:t>	</a:t>
            </a:r>
            <a:r>
              <a:rPr lang="en-US" altLang="en-US" i="1" dirty="0" smtClean="0"/>
              <a:t>No need to read last 2 bullet points</a:t>
            </a:r>
          </a:p>
          <a:p>
            <a:endParaRPr lang="en-US" dirty="0"/>
          </a:p>
        </p:txBody>
      </p:sp>
      <p:sp>
        <p:nvSpPr>
          <p:cNvPr id="4" name="Slide Number Placeholder 3"/>
          <p:cNvSpPr>
            <a:spLocks noGrp="1"/>
          </p:cNvSpPr>
          <p:nvPr>
            <p:ph type="sldNum" sz="quarter" idx="10"/>
          </p:nvPr>
        </p:nvSpPr>
        <p:spPr/>
        <p:txBody>
          <a:bodyPr/>
          <a:lstStyle/>
          <a:p>
            <a:fld id="{199A882E-5E44-B34D-B39F-EE22AEC93267}" type="slidenum">
              <a:rPr lang="en-US" smtClean="0"/>
              <a:pPr/>
              <a:t>8</a:t>
            </a:fld>
            <a:endParaRPr lang="en-US" dirty="0"/>
          </a:p>
        </p:txBody>
      </p:sp>
    </p:spTree>
    <p:extLst>
      <p:ext uri="{BB962C8B-B14F-4D97-AF65-F5344CB8AC3E}">
        <p14:creationId xmlns:p14="http://schemas.microsoft.com/office/powerpoint/2010/main" val="185341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2400"/>
              </a:spcBef>
              <a:buClr>
                <a:schemeClr val="accent2"/>
              </a:buClr>
              <a:buFont typeface="Wingdings" panose="05000000000000000000" pitchFamily="2" charset="2"/>
              <a:buChar char="§"/>
            </a:pPr>
            <a:r>
              <a:rPr lang="en-US" altLang="en-US" sz="1200" dirty="0" smtClean="0"/>
              <a:t>SEAN</a:t>
            </a:r>
          </a:p>
          <a:p>
            <a:pPr>
              <a:lnSpc>
                <a:spcPct val="150000"/>
              </a:lnSpc>
              <a:spcBef>
                <a:spcPts val="2400"/>
              </a:spcBef>
              <a:buClr>
                <a:schemeClr val="accent2"/>
              </a:buClr>
              <a:buFont typeface="Wingdings" panose="05000000000000000000" pitchFamily="2" charset="2"/>
              <a:buChar char="§"/>
            </a:pPr>
            <a:endParaRPr lang="en-US" altLang="en-US" sz="1200" dirty="0" smtClean="0"/>
          </a:p>
          <a:p>
            <a:pPr>
              <a:lnSpc>
                <a:spcPct val="150000"/>
              </a:lnSpc>
              <a:spcBef>
                <a:spcPts val="2400"/>
              </a:spcBef>
              <a:buClr>
                <a:schemeClr val="accent2"/>
              </a:buClr>
              <a:buFont typeface="Wingdings" panose="05000000000000000000" pitchFamily="2" charset="2"/>
              <a:buChar char="§"/>
            </a:pPr>
            <a:r>
              <a:rPr lang="en-US" altLang="en-US" sz="1200" dirty="0" smtClean="0"/>
              <a:t>1094-C is a four part, three page Transmittal Form and is used to report summary information to the IRS for the applicable large employer member and transmit the individual 1095-C forms used to report information about each individual employee.  Think of 1094-C as a the summary “cover” sheet that is sent with the multiple 1095-C forms that are sent to the IRS for each individual employee.</a:t>
            </a:r>
          </a:p>
          <a:p>
            <a:pPr>
              <a:lnSpc>
                <a:spcPct val="150000"/>
              </a:lnSpc>
              <a:spcBef>
                <a:spcPts val="2400"/>
              </a:spcBef>
              <a:buClr>
                <a:schemeClr val="accent2"/>
              </a:buClr>
              <a:buFont typeface="Wingdings" panose="05000000000000000000" pitchFamily="2" charset="2"/>
              <a:buChar char="§"/>
            </a:pPr>
            <a:r>
              <a:rPr lang="en-US" altLang="en-US" sz="1200" dirty="0" smtClean="0"/>
              <a:t>1095-C  is a three part, one page form that is used for both the IRS and individuals enrolled on a self funded health plan.  This form reports information about the offer of coverage and enrollment for individual employees.  Employers will be filing a 1095-C form for every employee who was a ACA full-time employee of the employer for any month of the calendar year.  An employer that provides health coverage through an employer-sponsored self-insured health plan must also complete Form 1095-C for any individual (including any full-time employee, non-full-time employee, employee family members and others) who enrolled in the self-insured health plan.</a:t>
            </a:r>
          </a:p>
          <a:p>
            <a:pPr>
              <a:lnSpc>
                <a:spcPct val="150000"/>
              </a:lnSpc>
              <a:spcBef>
                <a:spcPts val="2400"/>
              </a:spcBef>
              <a:buClr>
                <a:schemeClr val="accent2"/>
              </a:buClr>
              <a:buFont typeface="Wingdings" panose="05000000000000000000" pitchFamily="2" charset="2"/>
              <a:buChar char="§"/>
            </a:pPr>
            <a:r>
              <a:rPr lang="en-US" altLang="en-US" sz="1200" dirty="0" smtClean="0"/>
              <a:t>Keeping the form numbers straight …. “C” forms are for employers and 1094-C and 1095-C are the only forms that employers need to worry about.  “B” forms are for insurance carriers and do not apply to employers.</a:t>
            </a:r>
          </a:p>
          <a:p>
            <a:pPr defTabSz="924916">
              <a:defRPr/>
            </a:pPr>
            <a:r>
              <a:rPr lang="en-US" altLang="en-US" i="1" dirty="0" smtClean="0"/>
              <a:t>Read the bullet points</a:t>
            </a:r>
          </a:p>
          <a:p>
            <a:endParaRPr lang="en-US" dirty="0"/>
          </a:p>
        </p:txBody>
      </p:sp>
      <p:sp>
        <p:nvSpPr>
          <p:cNvPr id="4" name="Slide Number Placeholder 3"/>
          <p:cNvSpPr>
            <a:spLocks noGrp="1"/>
          </p:cNvSpPr>
          <p:nvPr>
            <p:ph type="sldNum" sz="quarter" idx="10"/>
          </p:nvPr>
        </p:nvSpPr>
        <p:spPr/>
        <p:txBody>
          <a:bodyPr/>
          <a:lstStyle/>
          <a:p>
            <a:fld id="{6AAAAB13-CBE1-433F-8A6F-A00559F8907A}" type="slidenum">
              <a:rPr lang="en-US" smtClean="0"/>
              <a:pPr/>
              <a:t>9</a:t>
            </a:fld>
            <a:endParaRPr lang="en-US"/>
          </a:p>
        </p:txBody>
      </p:sp>
    </p:spTree>
    <p:extLst>
      <p:ext uri="{BB962C8B-B14F-4D97-AF65-F5344CB8AC3E}">
        <p14:creationId xmlns:p14="http://schemas.microsoft.com/office/powerpoint/2010/main" val="1723801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574" y="2130425"/>
            <a:ext cx="5590458" cy="1065059"/>
          </a:xfrm>
          <a:prstGeom prst="rect">
            <a:avLst/>
          </a:prstGeom>
        </p:spPr>
        <p:txBody>
          <a:bodyPr anchor="t" anchorCtr="0"/>
          <a:lstStyle>
            <a:lvl1pPr algn="l">
              <a:defRPr>
                <a:solidFill>
                  <a:srgbClr val="00584B"/>
                </a:solidFill>
              </a:defRPr>
            </a:lvl1pPr>
          </a:lstStyle>
          <a:p>
            <a:r>
              <a:rPr lang="en-US" dirty="0" smtClean="0"/>
              <a:t>Click to edit</a:t>
            </a:r>
            <a:endParaRPr lang="en-US" dirty="0"/>
          </a:p>
        </p:txBody>
      </p:sp>
      <p:sp>
        <p:nvSpPr>
          <p:cNvPr id="3" name="Subtitle 2"/>
          <p:cNvSpPr>
            <a:spLocks noGrp="1"/>
          </p:cNvSpPr>
          <p:nvPr>
            <p:ph type="subTitle" idx="1"/>
          </p:nvPr>
        </p:nvSpPr>
        <p:spPr>
          <a:xfrm>
            <a:off x="464574" y="3195484"/>
            <a:ext cx="5590458" cy="1752600"/>
          </a:xfrm>
        </p:spPr>
        <p:txBody>
          <a:bodyPr>
            <a:normAutofit/>
          </a:bodyPr>
          <a:lstStyle>
            <a:lvl1pPr marL="0" indent="0" algn="l">
              <a:buNone/>
              <a:defRPr sz="1800">
                <a:solidFill>
                  <a:srgbClr val="523D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9" name="TextBox 8"/>
          <p:cNvSpPr txBox="1"/>
          <p:nvPr/>
        </p:nvSpPr>
        <p:spPr>
          <a:xfrm>
            <a:off x="457200" y="6885801"/>
            <a:ext cx="5590458"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u="none" strike="noStrike" kern="1200" baseline="0" dirty="0" smtClean="0">
                <a:solidFill>
                  <a:srgbClr val="523D33"/>
                </a:solidFill>
                <a:latin typeface="Lucida Grande"/>
                <a:ea typeface="+mn-ea"/>
                <a:cs typeface="+mn-cs"/>
              </a:rPr>
              <a:t>The Partners Group is committed to protecting the privacy of your account information, and we trust that you will show the same sensitivity regarding the content of this presentation. Reproduction or further distribution is strictly prohibited.</a:t>
            </a:r>
          </a:p>
        </p:txBody>
      </p:sp>
      <p:sp>
        <p:nvSpPr>
          <p:cNvPr id="5" name="TextBox 4"/>
          <p:cNvSpPr txBox="1"/>
          <p:nvPr userDrawn="1"/>
        </p:nvSpPr>
        <p:spPr>
          <a:xfrm>
            <a:off x="304800" y="7086600"/>
            <a:ext cx="5590458"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u="none" strike="noStrike" kern="1200" baseline="0" dirty="0" smtClean="0">
                <a:solidFill>
                  <a:srgbClr val="523D33"/>
                </a:solidFill>
                <a:latin typeface="Lucida Grande"/>
                <a:ea typeface="+mn-ea"/>
                <a:cs typeface="+mn-cs"/>
              </a:rPr>
              <a:t>The Partners Group is committed to protecting the privacy of your account information, and we trust that you will show the same sensitivity regarding the content of this presentation. Reproduction or further distribution is strictly prohibited.</a:t>
            </a:r>
          </a:p>
        </p:txBody>
      </p:sp>
      <p:sp>
        <p:nvSpPr>
          <p:cNvPr id="19" name="Rectangle 18"/>
          <p:cNvSpPr/>
          <p:nvPr userDrawn="1"/>
        </p:nvSpPr>
        <p:spPr>
          <a:xfrm>
            <a:off x="6400800" y="1295400"/>
            <a:ext cx="2743200" cy="5562600"/>
          </a:xfrm>
          <a:prstGeom prst="rect">
            <a:avLst/>
          </a:prstGeom>
          <a:solidFill>
            <a:srgbClr val="6E6259"/>
          </a:solidFill>
          <a:ln>
            <a:solidFill>
              <a:srgbClr val="523D33"/>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20" name="Picture 19" descr="TPG Alternative Logo (White Text) PNG.png"/>
          <p:cNvPicPr>
            <a:picLocks noChangeAspect="1"/>
          </p:cNvPicPr>
          <p:nvPr userDrawn="1"/>
        </p:nvPicPr>
        <p:blipFill>
          <a:blip r:embed="rId2" cstate="email"/>
          <a:stretch>
            <a:fillRect/>
          </a:stretch>
        </p:blipFill>
        <p:spPr>
          <a:xfrm>
            <a:off x="6781800" y="3581400"/>
            <a:ext cx="1976992" cy="1676400"/>
          </a:xfrm>
          <a:prstGeom prst="rect">
            <a:avLst/>
          </a:prstGeom>
        </p:spPr>
      </p:pic>
      <p:sp>
        <p:nvSpPr>
          <p:cNvPr id="21" name="Rectangle 20"/>
          <p:cNvSpPr/>
          <p:nvPr userDrawn="1"/>
        </p:nvSpPr>
        <p:spPr>
          <a:xfrm>
            <a:off x="6400800" y="5334000"/>
            <a:ext cx="2743200" cy="76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r>
              <a:rPr lang="en-US" sz="1100" b="1" dirty="0" smtClean="0">
                <a:solidFill>
                  <a:srgbClr val="FFFFFF"/>
                </a:solidFill>
                <a:latin typeface="Lucida Grande"/>
              </a:rPr>
              <a:t>www.tpgrp.com</a:t>
            </a:r>
          </a:p>
          <a:p>
            <a:pPr algn="ctr"/>
            <a:r>
              <a:rPr lang="en-US" sz="1100" b="1" dirty="0" smtClean="0">
                <a:solidFill>
                  <a:srgbClr val="FFFFFF"/>
                </a:solidFill>
                <a:latin typeface="Lucida Grande"/>
              </a:rPr>
              <a:t>800-722-6339</a:t>
            </a:r>
            <a:endParaRPr lang="en-US" sz="1400" b="1" dirty="0">
              <a:solidFill>
                <a:srgbClr val="FFFFFF"/>
              </a:solidFill>
              <a:latin typeface="Lucida Grande"/>
            </a:endParaRPr>
          </a:p>
        </p:txBody>
      </p:sp>
      <p:sp>
        <p:nvSpPr>
          <p:cNvPr id="22" name="Rectangle 21"/>
          <p:cNvSpPr/>
          <p:nvPr userDrawn="1"/>
        </p:nvSpPr>
        <p:spPr>
          <a:xfrm>
            <a:off x="6400800" y="6172200"/>
            <a:ext cx="2743200" cy="533400"/>
          </a:xfrm>
          <a:prstGeom prst="rect">
            <a:avLst/>
          </a:prstGeom>
          <a:solidFill>
            <a:srgbClr val="0068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latin typeface="Lucida Grande"/>
              </a:rPr>
              <a:t>Portland </a:t>
            </a:r>
            <a:r>
              <a:rPr lang="en-US" sz="1100" b="1" dirty="0" smtClean="0">
                <a:solidFill>
                  <a:srgbClr val="FFFF00"/>
                </a:solidFill>
                <a:latin typeface="Lucida Grande"/>
              </a:rPr>
              <a:t>|</a:t>
            </a:r>
            <a:r>
              <a:rPr lang="en-US" sz="1100" b="1" dirty="0" smtClean="0">
                <a:solidFill>
                  <a:srgbClr val="FFFFFF"/>
                </a:solidFill>
                <a:latin typeface="Lucida Grande"/>
              </a:rPr>
              <a:t> Lake Oswego              Bellevue  </a:t>
            </a:r>
            <a:r>
              <a:rPr lang="en-US" sz="1100" b="1" dirty="0" smtClean="0">
                <a:solidFill>
                  <a:srgbClr val="FFFF00"/>
                </a:solidFill>
                <a:latin typeface="Lucida Grande"/>
              </a:rPr>
              <a:t>|</a:t>
            </a:r>
            <a:r>
              <a:rPr lang="en-US" sz="1100" b="1" dirty="0" smtClean="0">
                <a:solidFill>
                  <a:srgbClr val="FFFFFF"/>
                </a:solidFill>
                <a:latin typeface="Lucida Grande"/>
              </a:rPr>
              <a:t> Bend </a:t>
            </a:r>
            <a:r>
              <a:rPr lang="en-US" sz="1100" b="1" dirty="0" smtClean="0">
                <a:solidFill>
                  <a:srgbClr val="FFFF00"/>
                </a:solidFill>
                <a:latin typeface="Lucida Grande"/>
              </a:rPr>
              <a:t>|</a:t>
            </a:r>
            <a:r>
              <a:rPr lang="en-US" sz="1100" b="1" dirty="0" smtClean="0">
                <a:solidFill>
                  <a:srgbClr val="FFFFFF"/>
                </a:solidFill>
                <a:latin typeface="Lucida Grande"/>
              </a:rPr>
              <a:t> Bozeman</a:t>
            </a:r>
            <a:endParaRPr lang="en-US" sz="1100" b="1" dirty="0">
              <a:solidFill>
                <a:srgbClr val="FFFFFF"/>
              </a:solidFill>
              <a:latin typeface="Lucida Grande"/>
            </a:endParaRPr>
          </a:p>
        </p:txBody>
      </p:sp>
    </p:spTree>
    <p:extLst>
      <p:ext uri="{BB962C8B-B14F-4D97-AF65-F5344CB8AC3E}">
        <p14:creationId xmlns:p14="http://schemas.microsoft.com/office/powerpoint/2010/main" val="102105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00201"/>
            <a:ext cx="5486400" cy="3127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Placeholder 1"/>
          <p:cNvSpPr txBox="1">
            <a:spLocks/>
          </p:cNvSpPr>
          <p:nvPr userDrawn="1"/>
        </p:nvSpPr>
        <p:spPr>
          <a:xfrm>
            <a:off x="457200" y="102574"/>
            <a:ext cx="5843639"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FF"/>
                </a:solidFill>
                <a:effectLst/>
                <a:uLnTx/>
                <a:uFillTx/>
                <a:latin typeface="Lucida Grande"/>
                <a:ea typeface="+mj-ea"/>
                <a:cs typeface="+mj-cs"/>
              </a:rPr>
              <a:t>Click to edit  </a:t>
            </a:r>
            <a:endParaRPr kumimoji="0" lang="en-US" sz="3600" b="1" i="0" u="none" strike="noStrike" kern="1200" cap="none" spc="0" normalizeH="0" baseline="0" noProof="0" dirty="0">
              <a:ln>
                <a:noFill/>
              </a:ln>
              <a:solidFill>
                <a:srgbClr val="FFFFFF"/>
              </a:solidFill>
              <a:effectLst/>
              <a:uLnTx/>
              <a:uFillTx/>
              <a:latin typeface="Lucida Grande"/>
              <a:ea typeface="+mj-ea"/>
              <a:cs typeface="+mj-cs"/>
            </a:endParaRPr>
          </a:p>
        </p:txBody>
      </p:sp>
    </p:spTree>
    <p:extLst>
      <p:ext uri="{BB962C8B-B14F-4D97-AF65-F5344CB8AC3E}">
        <p14:creationId xmlns:p14="http://schemas.microsoft.com/office/powerpoint/2010/main" val="59454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74"/>
            <a:ext cx="5843639"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0" y="0"/>
            <a:ext cx="6400800" cy="12954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39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0"/>
            <a:ext cx="2057400" cy="4538663"/>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587500"/>
            <a:ext cx="6019800" cy="4538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Hand-raised-conference-table.jpg"/>
          <p:cNvPicPr>
            <a:picLocks noChangeAspect="1"/>
          </p:cNvPicPr>
          <p:nvPr userDrawn="1"/>
        </p:nvPicPr>
        <p:blipFill>
          <a:blip r:embed="rId2" cstate="email">
            <a:duotone>
              <a:prstClr val="black"/>
              <a:srgbClr val="D9C3A5">
                <a:tint val="50000"/>
                <a:satMod val="180000"/>
              </a:srgbClr>
            </a:duotone>
          </a:blip>
          <a:srcRect/>
          <a:stretch>
            <a:fillRect/>
          </a:stretch>
        </p:blipFill>
        <p:spPr>
          <a:xfrm>
            <a:off x="6400800" y="0"/>
            <a:ext cx="2743200" cy="1295400"/>
          </a:xfrm>
          <a:prstGeom prst="rect">
            <a:avLst/>
          </a:prstGeom>
        </p:spPr>
      </p:pic>
      <p:sp>
        <p:nvSpPr>
          <p:cNvPr id="12" name="TextBox 11"/>
          <p:cNvSpPr txBox="1"/>
          <p:nvPr userDrawn="1"/>
        </p:nvSpPr>
        <p:spPr>
          <a:xfrm>
            <a:off x="6412637" y="902934"/>
            <a:ext cx="2731363" cy="240066"/>
          </a:xfrm>
          <a:prstGeom prst="rect">
            <a:avLst/>
          </a:prstGeom>
          <a:solidFill>
            <a:srgbClr val="523D33">
              <a:alpha val="56078"/>
            </a:srgbClr>
          </a:solidFill>
          <a:ln>
            <a:noFill/>
          </a:ln>
        </p:spPr>
        <p:txBody>
          <a:bodyPr wrap="square" tIns="54864" bIns="0" rtlCol="0">
            <a:spAutoFit/>
          </a:bodyPr>
          <a:lstStyle/>
          <a:p>
            <a:pPr algn="ctr">
              <a:lnSpc>
                <a:spcPct val="100000"/>
              </a:lnSpc>
              <a:spcBef>
                <a:spcPts val="0"/>
              </a:spcBef>
              <a:spcAft>
                <a:spcPts val="600"/>
              </a:spcAft>
            </a:pPr>
            <a:r>
              <a:rPr lang="en-US" sz="1200" b="1" spc="100" dirty="0" smtClean="0">
                <a:solidFill>
                  <a:srgbClr val="FFFFFF"/>
                </a:solidFill>
                <a:latin typeface="Lucida Grande"/>
              </a:rPr>
              <a:t> EMPLOYEE BENEFITS             </a:t>
            </a:r>
            <a:endParaRPr lang="en-US" sz="1200" b="1" spc="100" dirty="0">
              <a:solidFill>
                <a:srgbClr val="FFFFFF"/>
              </a:solidFill>
              <a:latin typeface="Lucida Grande"/>
            </a:endParaRPr>
          </a:p>
        </p:txBody>
      </p:sp>
    </p:spTree>
    <p:extLst>
      <p:ext uri="{BB962C8B-B14F-4D97-AF65-F5344CB8AC3E}">
        <p14:creationId xmlns:p14="http://schemas.microsoft.com/office/powerpoint/2010/main" val="1186788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1" name="Title 1"/>
          <p:cNvSpPr>
            <a:spLocks noGrp="1"/>
          </p:cNvSpPr>
          <p:nvPr>
            <p:ph type="title"/>
          </p:nvPr>
        </p:nvSpPr>
        <p:spPr>
          <a:xfrm>
            <a:off x="152400" y="390525"/>
            <a:ext cx="7669214" cy="904875"/>
          </a:xfrm>
          <a:prstGeom prst="rect">
            <a:avLst/>
          </a:prstGeom>
        </p:spPr>
        <p:txBody>
          <a:bodyPr/>
          <a:lstStyle>
            <a:lvl1pPr algn="l">
              <a:defRPr sz="3600">
                <a:solidFill>
                  <a:srgbClr val="FFFFFF"/>
                </a:solidFill>
              </a:defRPr>
            </a:lvl1pPr>
          </a:lstStyle>
          <a:p>
            <a:r>
              <a:rPr lang="en-US" dirty="0" smtClean="0"/>
              <a:t>Click to edit Master </a:t>
            </a:r>
            <a:endParaRPr lang="en-US" dirty="0"/>
          </a:p>
        </p:txBody>
      </p:sp>
    </p:spTree>
    <p:extLst>
      <p:ext uri="{BB962C8B-B14F-4D97-AF65-F5344CB8AC3E}">
        <p14:creationId xmlns:p14="http://schemas.microsoft.com/office/powerpoint/2010/main" val="15458623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0" name="Title 1"/>
          <p:cNvSpPr>
            <a:spLocks noGrp="1"/>
          </p:cNvSpPr>
          <p:nvPr>
            <p:ph type="title"/>
          </p:nvPr>
        </p:nvSpPr>
        <p:spPr>
          <a:xfrm>
            <a:off x="152400" y="314325"/>
            <a:ext cx="7669214" cy="904875"/>
          </a:xfrm>
          <a:prstGeom prst="rect">
            <a:avLst/>
          </a:prstGeom>
        </p:spPr>
        <p:txBody>
          <a:bodyPr/>
          <a:lstStyle>
            <a:lvl1pPr algn="l">
              <a:defRPr sz="3600">
                <a:solidFill>
                  <a:srgbClr val="FFFFFF"/>
                </a:solidFill>
              </a:defRPr>
            </a:lvl1pPr>
          </a:lstStyle>
          <a:p>
            <a:r>
              <a:rPr lang="en-US" dirty="0" smtClean="0"/>
              <a:t>Click to edit Master </a:t>
            </a:r>
            <a:endParaRPr lang="en-US" dirty="0"/>
          </a:p>
        </p:txBody>
      </p:sp>
    </p:spTree>
    <p:extLst>
      <p:ext uri="{BB962C8B-B14F-4D97-AF65-F5344CB8AC3E}">
        <p14:creationId xmlns:p14="http://schemas.microsoft.com/office/powerpoint/2010/main" val="29600131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5" y="-73503"/>
            <a:ext cx="9143245" cy="3407383"/>
          </a:xfrm>
          <a:prstGeom prst="rect">
            <a:avLst/>
          </a:prstGeom>
        </p:spPr>
      </p:pic>
      <p:pic>
        <p:nvPicPr>
          <p:cNvPr id="9" name="Picture 10" descr="ADP_PPT_Exhibits_simple-26.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w="9525">
            <a:noFill/>
            <a:miter lim="800000"/>
            <a:headEnd/>
            <a:tailEnd/>
          </a:ln>
        </p:spPr>
      </p:pic>
      <p:sp>
        <p:nvSpPr>
          <p:cNvPr id="7" name="Rectangle 6"/>
          <p:cNvSpPr/>
          <p:nvPr userDrawn="1"/>
        </p:nvSpPr>
        <p:spPr>
          <a:xfrm>
            <a:off x="0" y="3333880"/>
            <a:ext cx="9144000" cy="1042574"/>
          </a:xfrm>
          <a:prstGeom prst="rect">
            <a:avLst/>
          </a:prstGeom>
          <a:gradFill flip="none" rotWithShape="1">
            <a:gsLst>
              <a:gs pos="0">
                <a:schemeClr val="accent3">
                  <a:alpha val="5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userDrawn="1"/>
        </p:nvSpPr>
        <p:spPr>
          <a:xfrm>
            <a:off x="-1538394" y="2223440"/>
            <a:ext cx="9986358" cy="3592881"/>
          </a:xfrm>
          <a:prstGeom prst="parallelogram">
            <a:avLst>
              <a:gd name="adj" fmla="val 42476"/>
            </a:avLst>
          </a:prstGeom>
          <a:solidFill>
            <a:srgbClr val="607C8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28600" y="3175"/>
            <a:ext cx="7593014" cy="904875"/>
          </a:xfrm>
          <a:prstGeom prst="rect">
            <a:avLst/>
          </a:prstGeom>
        </p:spPr>
        <p:txBody>
          <a:bodyPr/>
          <a:lstStyle>
            <a:lvl1pPr algn="l">
              <a:defRPr>
                <a:solidFill>
                  <a:schemeClr val="accent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72623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574" y="2130425"/>
            <a:ext cx="5590458" cy="1065059"/>
          </a:xfrm>
          <a:prstGeom prst="rect">
            <a:avLst/>
          </a:prstGeom>
        </p:spPr>
        <p:txBody>
          <a:bodyPr anchor="t" anchorCtr="0"/>
          <a:lstStyle>
            <a:lvl1pPr algn="l">
              <a:defRPr>
                <a:solidFill>
                  <a:srgbClr val="00584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4574" y="3195484"/>
            <a:ext cx="5590458" cy="1752600"/>
          </a:xfrm>
        </p:spPr>
        <p:txBody>
          <a:bodyPr>
            <a:normAutofit/>
          </a:bodyPr>
          <a:lstStyle>
            <a:lvl1pPr marL="0" indent="0" algn="l">
              <a:buNone/>
              <a:defRPr sz="1800">
                <a:solidFill>
                  <a:srgbClr val="523D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Box 8"/>
          <p:cNvSpPr txBox="1"/>
          <p:nvPr/>
        </p:nvSpPr>
        <p:spPr>
          <a:xfrm>
            <a:off x="0" y="7239000"/>
            <a:ext cx="5590458"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u="none" strike="noStrike" kern="1200" baseline="0" dirty="0" smtClean="0">
                <a:solidFill>
                  <a:srgbClr val="523D33"/>
                </a:solidFill>
                <a:latin typeface="Lucida Grande"/>
                <a:ea typeface="+mn-ea"/>
                <a:cs typeface="+mn-cs"/>
              </a:rPr>
              <a:t>The Partners Group is committed to protecting the privacy of your account information, and we trust that you will show the same sensitivity regarding the content of this presentation. Reproduction or further distribution is strictly prohibited.</a:t>
            </a:r>
          </a:p>
        </p:txBody>
      </p:sp>
      <p:sp>
        <p:nvSpPr>
          <p:cNvPr id="5" name="TextBox 4"/>
          <p:cNvSpPr txBox="1"/>
          <p:nvPr userDrawn="1"/>
        </p:nvSpPr>
        <p:spPr>
          <a:xfrm>
            <a:off x="152400" y="7010400"/>
            <a:ext cx="5590458"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u="none" strike="noStrike" kern="1200" baseline="0" dirty="0" smtClean="0">
                <a:solidFill>
                  <a:srgbClr val="523D33"/>
                </a:solidFill>
                <a:latin typeface="Lucida Grande"/>
                <a:ea typeface="+mn-ea"/>
                <a:cs typeface="+mn-cs"/>
              </a:rPr>
              <a:t>The Partners Group is committed to protecting the privacy of your account information, and we trust that you will show the same sensitivity regarding the content of this presentation. Reproduction or further distribution is strictly prohibited.</a:t>
            </a:r>
          </a:p>
        </p:txBody>
      </p:sp>
      <p:pic>
        <p:nvPicPr>
          <p:cNvPr id="18" name="Picture 17" descr="Hand-raised-conference-table.jpg"/>
          <p:cNvPicPr>
            <a:picLocks noChangeAspect="1"/>
          </p:cNvPicPr>
          <p:nvPr userDrawn="1"/>
        </p:nvPicPr>
        <p:blipFill>
          <a:blip r:embed="rId2" cstate="email">
            <a:duotone>
              <a:prstClr val="black"/>
              <a:srgbClr val="D9C3A5">
                <a:tint val="50000"/>
                <a:satMod val="180000"/>
              </a:srgbClr>
            </a:duotone>
          </a:blip>
          <a:srcRect/>
          <a:stretch>
            <a:fillRect/>
          </a:stretch>
        </p:blipFill>
        <p:spPr>
          <a:xfrm>
            <a:off x="6400800" y="0"/>
            <a:ext cx="2743200" cy="1295400"/>
          </a:xfrm>
          <a:prstGeom prst="rect">
            <a:avLst/>
          </a:prstGeom>
        </p:spPr>
      </p:pic>
      <p:sp>
        <p:nvSpPr>
          <p:cNvPr id="19" name="Rectangle 18"/>
          <p:cNvSpPr/>
          <p:nvPr userDrawn="1"/>
        </p:nvSpPr>
        <p:spPr>
          <a:xfrm>
            <a:off x="6400800" y="1295400"/>
            <a:ext cx="2743200" cy="5562600"/>
          </a:xfrm>
          <a:prstGeom prst="rect">
            <a:avLst/>
          </a:prstGeom>
          <a:solidFill>
            <a:srgbClr val="6E6259"/>
          </a:solidFill>
          <a:ln>
            <a:solidFill>
              <a:srgbClr val="523D33"/>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20" name="Picture 19" descr="TPG Alternative Logo (White Text) PNG.png"/>
          <p:cNvPicPr>
            <a:picLocks noChangeAspect="1"/>
          </p:cNvPicPr>
          <p:nvPr userDrawn="1"/>
        </p:nvPicPr>
        <p:blipFill>
          <a:blip r:embed="rId3" cstate="email"/>
          <a:stretch>
            <a:fillRect/>
          </a:stretch>
        </p:blipFill>
        <p:spPr>
          <a:xfrm>
            <a:off x="6781800" y="1600200"/>
            <a:ext cx="1976992" cy="1676400"/>
          </a:xfrm>
          <a:prstGeom prst="rect">
            <a:avLst/>
          </a:prstGeom>
        </p:spPr>
      </p:pic>
      <p:sp>
        <p:nvSpPr>
          <p:cNvPr id="21" name="Rectangle 20"/>
          <p:cNvSpPr/>
          <p:nvPr userDrawn="1"/>
        </p:nvSpPr>
        <p:spPr>
          <a:xfrm>
            <a:off x="6400800" y="3581400"/>
            <a:ext cx="2743200" cy="2286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r>
              <a:rPr lang="en-US" sz="1000" dirty="0" smtClean="0">
                <a:solidFill>
                  <a:srgbClr val="FFFFFF"/>
                </a:solidFill>
                <a:latin typeface="Lucida Grande"/>
              </a:rPr>
              <a:t>Employee Benefits</a:t>
            </a:r>
          </a:p>
          <a:p>
            <a:pPr algn="ctr">
              <a:lnSpc>
                <a:spcPts val="1100"/>
              </a:lnSpc>
              <a:spcAft>
                <a:spcPts val="900"/>
              </a:spcAft>
            </a:pPr>
            <a:r>
              <a:rPr lang="en-US" sz="1000" b="1" dirty="0" smtClean="0">
                <a:solidFill>
                  <a:srgbClr val="FFFF00"/>
                </a:solidFill>
                <a:latin typeface="Lucida Grande"/>
              </a:rPr>
              <a:t>__</a:t>
            </a:r>
          </a:p>
          <a:p>
            <a:pPr algn="ctr">
              <a:spcAft>
                <a:spcPts val="300"/>
              </a:spcAft>
            </a:pPr>
            <a:r>
              <a:rPr lang="en-US" sz="1000" dirty="0" smtClean="0">
                <a:solidFill>
                  <a:srgbClr val="FFFFFF"/>
                </a:solidFill>
                <a:latin typeface="Lucida Grande"/>
              </a:rPr>
              <a:t>Commercial &amp;</a:t>
            </a:r>
            <a:r>
              <a:rPr lang="en-US" sz="1000" baseline="0" dirty="0" smtClean="0">
                <a:solidFill>
                  <a:srgbClr val="FFFFFF"/>
                </a:solidFill>
                <a:latin typeface="Lucida Grande"/>
              </a:rPr>
              <a:t> Individual Insurance</a:t>
            </a:r>
          </a:p>
          <a:p>
            <a:pPr algn="ctr">
              <a:lnSpc>
                <a:spcPts val="1100"/>
              </a:lnSpc>
              <a:spcAft>
                <a:spcPts val="900"/>
              </a:spcAft>
            </a:pPr>
            <a:r>
              <a:rPr lang="en-US" sz="1000" b="1" baseline="0" dirty="0" smtClean="0">
                <a:solidFill>
                  <a:srgbClr val="FFFF00"/>
                </a:solidFill>
                <a:latin typeface="Lucida Grande"/>
              </a:rPr>
              <a:t>__</a:t>
            </a:r>
          </a:p>
          <a:p>
            <a:pPr algn="ctr">
              <a:spcAft>
                <a:spcPts val="300"/>
              </a:spcAft>
            </a:pPr>
            <a:r>
              <a:rPr lang="en-US" sz="1000" baseline="0" dirty="0" smtClean="0">
                <a:solidFill>
                  <a:srgbClr val="FFFFFF"/>
                </a:solidFill>
                <a:latin typeface="Lucida Grande"/>
              </a:rPr>
              <a:t>Retirement &amp; Investment Services</a:t>
            </a:r>
          </a:p>
          <a:p>
            <a:pPr algn="ctr">
              <a:lnSpc>
                <a:spcPts val="1100"/>
              </a:lnSpc>
              <a:spcAft>
                <a:spcPts val="900"/>
              </a:spcAft>
            </a:pPr>
            <a:r>
              <a:rPr lang="en-US" sz="1000" b="1" baseline="0" dirty="0" smtClean="0">
                <a:solidFill>
                  <a:srgbClr val="FFFF00"/>
                </a:solidFill>
                <a:latin typeface="Lucida Grande"/>
              </a:rPr>
              <a:t>__</a:t>
            </a:r>
          </a:p>
          <a:p>
            <a:pPr algn="ctr">
              <a:spcAft>
                <a:spcPts val="300"/>
              </a:spcAft>
            </a:pPr>
            <a:r>
              <a:rPr lang="en-US" sz="1000" baseline="0" dirty="0" smtClean="0">
                <a:solidFill>
                  <a:srgbClr val="FFFFFF"/>
                </a:solidFill>
                <a:latin typeface="Lucida Grande"/>
              </a:rPr>
              <a:t>Business  Consulting</a:t>
            </a:r>
          </a:p>
          <a:p>
            <a:pPr algn="ctr">
              <a:spcAft>
                <a:spcPts val="300"/>
              </a:spcAft>
            </a:pPr>
            <a:endParaRPr lang="en-US" sz="1600" baseline="0" dirty="0" smtClean="0">
              <a:solidFill>
                <a:srgbClr val="FFFFFF"/>
              </a:solidFill>
              <a:latin typeface="Lucida Grande"/>
            </a:endParaRPr>
          </a:p>
          <a:p>
            <a:pPr algn="ctr">
              <a:spcAft>
                <a:spcPts val="300"/>
              </a:spcAft>
            </a:pPr>
            <a:r>
              <a:rPr lang="en-US" sz="1100" b="1" dirty="0" smtClean="0">
                <a:solidFill>
                  <a:srgbClr val="FFFFFF"/>
                </a:solidFill>
                <a:latin typeface="Lucida Grande"/>
              </a:rPr>
              <a:t>www.tpgrp.com</a:t>
            </a:r>
          </a:p>
          <a:p>
            <a:pPr algn="ctr"/>
            <a:r>
              <a:rPr lang="en-US" sz="1100" b="1" dirty="0" smtClean="0">
                <a:solidFill>
                  <a:srgbClr val="FFFFFF"/>
                </a:solidFill>
                <a:latin typeface="Lucida Grande"/>
              </a:rPr>
              <a:t>800-722-6339</a:t>
            </a:r>
            <a:endParaRPr lang="en-US" sz="1400" b="1" dirty="0">
              <a:solidFill>
                <a:srgbClr val="FFFFFF"/>
              </a:solidFill>
              <a:latin typeface="Lucida Grande"/>
            </a:endParaRPr>
          </a:p>
        </p:txBody>
      </p:sp>
      <p:sp>
        <p:nvSpPr>
          <p:cNvPr id="22" name="Rectangle 21"/>
          <p:cNvSpPr/>
          <p:nvPr userDrawn="1"/>
        </p:nvSpPr>
        <p:spPr>
          <a:xfrm>
            <a:off x="6400800" y="6172200"/>
            <a:ext cx="2743200" cy="533400"/>
          </a:xfrm>
          <a:prstGeom prst="rect">
            <a:avLst/>
          </a:prstGeom>
          <a:solidFill>
            <a:srgbClr val="0068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latin typeface="Lucida Grande"/>
              </a:rPr>
              <a:t>Portland </a:t>
            </a:r>
            <a:r>
              <a:rPr lang="en-US" sz="1100" b="1" dirty="0" smtClean="0">
                <a:solidFill>
                  <a:srgbClr val="FFFF00"/>
                </a:solidFill>
                <a:latin typeface="Lucida Grande"/>
              </a:rPr>
              <a:t>|</a:t>
            </a:r>
            <a:r>
              <a:rPr lang="en-US" sz="1100" b="1" dirty="0" smtClean="0">
                <a:solidFill>
                  <a:srgbClr val="FFFFFF"/>
                </a:solidFill>
                <a:latin typeface="Lucida Grande"/>
              </a:rPr>
              <a:t> Lake Oswego              Bellevue  </a:t>
            </a:r>
            <a:r>
              <a:rPr lang="en-US" sz="1100" b="1" dirty="0" smtClean="0">
                <a:solidFill>
                  <a:srgbClr val="FFFF00"/>
                </a:solidFill>
                <a:latin typeface="Lucida Grande"/>
              </a:rPr>
              <a:t>|</a:t>
            </a:r>
            <a:r>
              <a:rPr lang="en-US" sz="1100" b="1" dirty="0" smtClean="0">
                <a:solidFill>
                  <a:srgbClr val="FFFFFF"/>
                </a:solidFill>
                <a:latin typeface="Lucida Grande"/>
              </a:rPr>
              <a:t> Bend </a:t>
            </a:r>
            <a:r>
              <a:rPr lang="en-US" sz="1100" b="1" dirty="0" smtClean="0">
                <a:solidFill>
                  <a:srgbClr val="FFFF00"/>
                </a:solidFill>
                <a:latin typeface="Lucida Grande"/>
              </a:rPr>
              <a:t>|</a:t>
            </a:r>
            <a:r>
              <a:rPr lang="en-US" sz="1100" b="1" dirty="0" smtClean="0">
                <a:solidFill>
                  <a:srgbClr val="FFFFFF"/>
                </a:solidFill>
                <a:latin typeface="Lucida Grande"/>
              </a:rPr>
              <a:t> Bozeman</a:t>
            </a:r>
            <a:endParaRPr lang="en-US" sz="1100" b="1" dirty="0">
              <a:solidFill>
                <a:srgbClr val="FFFFFF"/>
              </a:solidFill>
              <a:latin typeface="Lucida Grande"/>
            </a:endParaRPr>
          </a:p>
        </p:txBody>
      </p:sp>
    </p:spTree>
    <p:extLst>
      <p:ext uri="{BB962C8B-B14F-4D97-AF65-F5344CB8AC3E}">
        <p14:creationId xmlns:p14="http://schemas.microsoft.com/office/powerpoint/2010/main" val="102105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0" y="1295400"/>
            <a:ext cx="9144000" cy="55626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5800" y="1447800"/>
            <a:ext cx="776912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TPG Primary Horizontal Logo CMYK BMP (Primary).bmp"/>
          <p:cNvPicPr>
            <a:picLocks noChangeAspect="1"/>
          </p:cNvPicPr>
          <p:nvPr userDrawn="1"/>
        </p:nvPicPr>
        <p:blipFill>
          <a:blip r:embed="rId2" cstate="email"/>
          <a:stretch>
            <a:fillRect/>
          </a:stretch>
        </p:blipFill>
        <p:spPr>
          <a:xfrm>
            <a:off x="6781800" y="6096000"/>
            <a:ext cx="2206557" cy="632888"/>
          </a:xfrm>
          <a:prstGeom prst="rect">
            <a:avLst/>
          </a:prstGeom>
        </p:spPr>
      </p:pic>
      <p:sp>
        <p:nvSpPr>
          <p:cNvPr id="18" name="Text Placeholder 31"/>
          <p:cNvSpPr>
            <a:spLocks noGrp="1"/>
          </p:cNvSpPr>
          <p:nvPr>
            <p:ph type="body" sz="quarter" idx="10"/>
          </p:nvPr>
        </p:nvSpPr>
        <p:spPr>
          <a:xfrm>
            <a:off x="304800" y="76200"/>
            <a:ext cx="5867400" cy="685800"/>
          </a:xfrm>
        </p:spPr>
        <p:txBody>
          <a:bodyPr>
            <a:noAutofit/>
          </a:bodyPr>
          <a:lstStyle>
            <a:lvl1pPr marL="0" indent="0" algn="l">
              <a:buNone/>
              <a:defRPr sz="3600" baseline="0">
                <a:solidFill>
                  <a:srgbClr val="FFFFFF"/>
                </a:solidFill>
              </a:defRPr>
            </a:lvl1pPr>
          </a:lstStyle>
          <a:p>
            <a:pPr lvl="0"/>
            <a:r>
              <a:rPr lang="en-US" dirty="0" smtClean="0"/>
              <a:t>Click to edit Master text styles</a:t>
            </a:r>
            <a:endParaRPr lang="en-US" dirty="0"/>
          </a:p>
        </p:txBody>
      </p:sp>
      <p:sp>
        <p:nvSpPr>
          <p:cNvPr id="31746" name="AutoShape 2" descr="data:image/jpeg;base64,/9j/4AAQSkZJRgABAQAAAQABAAD/2wCEAAkGBwgHBhUIBxMWFRUVGRgUGBYXFRgdGhgfFSAaHRkdHBskHS0gHBsoHR4bLTEkJTUrLi4vHR8zODMsNygtLy0BCgoKDg0OGxAQGy0kICUyNCw0NCwsLS0sLzYvLCwuLDAuNC4sLC8sLDcwNCwsLDQsLCwsLDctLDUtLCw0NCwsLP/AABEIALsBDgMBEQACEQEDEQH/xAAcAAEAAgIDAQAAAAAAAAAAAAAABgcEBQIDCAH/xABHEAACAQEFAwcIBggFBQEAAAAAAQIDBAUGESESMUEHUVNhcYGRExciMkKSodIUYpOys9MVFiM2UnOxwTVygqKjM0NU0fAk/8QAGwEBAAIDAQEAAAAAAAAAAAAAAAQFAwYHAgH/xAA9EQEAAQICBQkGAwgCAwAAAAAAAQIDBBEFEiExUQYUQVJhgZGh0RMWInGx8DIz4RU0NXKissHSQvEkU2L/2gAMAwEAAhEDEQA/ALx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lxRiaw4as0a1tUpObyjCGW08t71a0WnijHcuxbjOVho/Rt3HVzTb6N8zuRrzrXR0Nfwp/OYOd08JW/uriuvT5+h51ro6Gv4U/nHO6eEnuriuvT5+h51ro6Gv4U/nHO6eEnuriuvT5+h51ro6Gv4U/nHO6eEnuriuvT5+jKsnKdh+s8qyq0/8ANDNf7W2eoxVtgucmcbR+HKflPrklF2Xtd960vKXdVhUS37L1Xat67zPTXTVtiVNfwt7D1at2maZ7XfbbRGx2Odqmm1CMptLe1FNvLrPszlGbHbomuuKI6Zy8UG8610dDX8KfzkXndPCWye6uK69Pn6HnWujoa/hT+cc7p4Se6uK69Pn6HnWujoa/hT+cc7p4Se6uK61Pn6NpdvKFh23TUJVHSb4VY7K97WK8TJTibc7M0G/oDHWYz1M47Jz/AFSmE41IKcGmnqmtzM6nmJicpcg+AAAAAAAAAAAAAAAAAAAAAAHGpONODqVGkks23uSW9h9iJmcoUDjK/pYhvyVqWfk4+hTXNFccudvXwXAqrtzXqz6HUNEYCMHh4on8U7Z+f6NjdHJ3fd63dC3UnShGa2oqcpqWXB5KDWTWq6meqcPXVGcZIeJ5R4WxdqtTFUzGzZll9YZnmrv7pLP79T8s9c0udn33MHvVhOrX4R/seau/uks/v1PyxzS52ffce9WE6tfhH+x5q7+6Sz+/U/LHNLnZ99x71YTq1+Ef7MO3cnOI7JT24QhUy6Oeb8JJZnmcNchIs8pMFcnKZmn5x6Zo3GVtum27UdujVh2xkv7mHbTPCVvMWMVb6KqZ74WHcuP/ANJ3PWu2+slVdKooVNFGb2Xo1wk+rR9Wmcy3iNaJpq3tSxugJw96m9h9tOtGcdMbfOPNW1noytFeNCGWcmorPdnJ5LMhRGeUNxu3It0TXO6Iz8E281d/dJZ/fqflknmlzs++5rnvVhOrX4R/sPksv5L/AKln9+p+WOaXOz77n33qwnVr8I/2aK+8I33ckPK22k3Be3B7UV25arvyMddmujfCxwemcJip1aKsp4Tsn9e524SxdbsOWhRg3Oi36VJvTXe4/wAMvg+J9tXpt/J40poezjaZndX0T68YXjdtvs152GFtsUtqE1mn/VPmae9FlTVFUZw5vfsV2Lk27kZTDKPTEAAAAAAAAAAAAAAAAAAAAAr/AJWMQ/Q7Armsz9Oqs6nVDm/1P4J85ExVzKNWOls/JrR3trvOK42U7u2f09ECwRcEsQX7GhNfs4enUf1V7PbJ6dmb4EWzb16suhs+mdIczw0zH4p2R69y/IxUIqMVklokWrmUzntlWWLsfXxc2Iqt32SNJwhs5bUJN+lGMnm1JcWQr1+uivKMm36L0BhsVhab1c1ZznumMt8xwTLBt7Wm+sN07xtiipy289lNL0ZSitG3wRIs1zXRFUqDSmEowuKqs0Z5Rlv37YiVarlRxA1ns0Pcn85CjF3Oz7723xyWwfWq8Y9Gwu3lWtcJpXpQhJcXTbi13NtPxRkpxc/8oRcRyUoyzs1zn/8AXrHol9pslwY8unytNqWWimllUpvmfHuej+JnmKL1Kgt3cZom/lOzs6J++Km8QXNarhvOVgtm9aqS3Si90l/9o8yvromicpdBwGNt4yzF2jvjhPB0XT/itH+ZD7yPlP4o+cfVkxn7vc/ln6Lux7ftrw/cqtlgUXJ1Iw9NNrJqT4Na6FlfuTRTnDnGhsDbxmI9lczyymdivlyo3/n6tD3J/OROdXOz7721+62D61XjHol2Ecf2W/q/0C8IKlUlpHXOE+rXc+p558/AkWsRFc5TslQaU0DdwdPtbc61MeMIlyl4TpXLaFeN3LKjUeTit1OW/Tmi9dODT6kYMRa1Z1o3L3k9parE0zYuznVG6eMesMvkhvqdG3zuaq/RqJ1ILmlH1ku2Ov8ApPuErynVYOVOCiaKcTTG2Nk/Lo++1bJPaQAAAAAAAAAAAAAAAAAAABiXreFC6runbrW8owW0+vmS628ku081VRTGcs2HsV37tNqjfOx56va8LRfF5zt1p1nUlnkuHCMV1JZJFTVVNU60uq4XD0YWxTbp3RH/AHK7cB4fWH7jVOqv2tT06j63uj2RWnbm+JZWLepT2uc6Y0hOMxE1R+GNkevekZmVSiOUj99bR2w/DgVmI/Ml0zk//D7ff/dKzeTHXBNFddX8SZMw35Ud/wBWm8oP4hc7v7Ya5cldxpZeUr+9D5DxzSjtS/enGdWnwn1R7FHJrVu+yO2XNOVWMVnKnJLbyW9xa0l2ZJ82e4xXMLNMZ07Vpo7lNF2uLeIiKc+mN3fwRfCl/V8PXvG2Um9h5RqR4Sjx71vXX2swWrmpVmutKaPoxtiaJ/FvieE/e9ZvKhdVK9MNK8qGTlRymmuMJZbXdufcTcTRFVGtwabyexdWHxfsqt1Wzv6PRUl0/wCK0f5kPvIgU/ij5x9W94z93ufyz9F+4kuGy4isCsVtlOMVJTzg0nmk1xT01LW5biuMpcvwOOuYO77W3EZ5ZbUXq8lVzOm1Sq10+Dbg0n1rYWZgnCUcZXVPKnFxO2mnL5T6qmrQq2C3Spxl6VObW1Hng9670QJzifk3miqm/ZiZjZVG6e2F2YqyvXk8nXrLWVGFbsaUZ/1LK98VmZ7M3OdHZ2NJ0009FWr3blUYIqyo4ts04dIo+9nF/BkGzOVylvGmaIqwN2J4Z+G16BLVy4AAAAAAAAAAAAAAAAAAACpeVnEP0q2K5bM/RpvaqZcZ8F2RT8X1EDFXM51IbxyZ0dqUTia42zsj5dM97F5LMPK871d52lZ06DWXNKpvXu6Pt2TzhretVrT0M3KTSPsbPsKJ+Krf2R+u7xbzlHxna7tvCN23LU2JRW1UklF6v1Y6p8NX2rrMuIvzTOrTKt0Doa3iLc3sRTnE7IjbHznZ4eKHfr5if/yX7lL5CP7e5x+jYf2Bo/8A9fnPq0l4W603lbJWy3S25yyzlklnkklolluSMdVU1TnKyw+Ht2LcW7cZUwurkw/cqj21fxJljhvyo7/q51yg/iFzu/thKjOpQDzxiuzUrJiW0ULP6qqSyXNm88u7cVF2Mq5iHVtF3KrmDt1Vb8oXNhOlC8MEUKFsW1GdFQknxWWz/QsbPxWoz4OeaSqmzj7lVE5TFWcfVxpYGw3SqqpTs6Ti1JPbno1qvaEWLcbcnqvTWOrpmmq5snZuj0Y/KTetuue4I2m7Z7E3UjHNKL0almtU1wR8xFc00Z0sugsLaxOK9ndjOMp+9ir6uOMTVabpztMsmstIwT7mo5ruIXt7nFulOgsBTOcW/OfVg4cuO1YgvONisqeWjnLhCPFv+y4s8UW5uTqwkaQx1vBWZrq39EcZWtylW+jdOEfoFJ5Ors0oL6sctru2Vl3onYmqKbeXHY0jQGHqxGOi5O6n4p+fR5q65OrHK2YwopLSDdSXUoJ5f7tnxIlinO5DbNP3otYGvtyjx/TNfBaOaAAAAAAAAAAAAAAAAAAA0mML9hh6452zTbfoU1zye7uW99SMV25qU5rDRmBqxmIptxu3z8lD2Wz2q9bxjQpZyqVZZa8XJ6t/Ft9pWRE1TlG+XTbty3hbM1Tsppj6PQVxXZZ7iuinYKLWUFq3ptSesn3staKIopiIcsxeJrxV6q7Vvny4Q1FpwRhi1WiVotFPalNuUm61TVvV+2Y5w9uZzmPOU63prH26IooqyiNkfDHo6v1Bwn0X/NU+c+c2tcPOXv8Ab2kev/THofqDhPov+ap845ta4ecn7e0j1/6Y9Ehum77HdVgjY7uWzTjnktpv1m29W297ZmopimMoVeJxFy/cm5dnOqe5k+Vp/wAS8UemLVngjuKMZXZcVllszjUrZejTi03nwcsvVXb3GG7fpojtWmjtEX8XXGyYp6Zn/HGVI04Wq9by2IelVrT8ZTer8WVm2qe2XR6qreFsZzsppjyh6IuyyUrruynYovSnCME3x2VlmW9MRTEQ5Rfu1X7tVyd8zM+LI8rT/iXij0xas8GFfd03ffNkVmvSO1BSUstqUdVmlqmnxZ4roprjKpIwuKvYavXszlPyz+rRfqHhKHpOktOetUy++Yub2uHnKy/bukp2a/8ATHo+23EmGMKWR0LG6ea/7VHJtv6zWi7ZH2q7btRlHhDzZ0dj9IV61Wfzqzy+/kqPEl/WvEN4u2W15cIwXqwjzL+74+CK+5cmuc5b7o/R9rBWvZ0d88Vo8mGG53Rdrt9sWVWslknvhDek+Zve+7mJ2GtasZzvlpXKHSUYq9Fu3Pw0+c9M+ibklrwAAAAAAAAAAAAAAAAAAKL5Q8Q/p2/HGg86VLOEOZv2pd73dSRWX7mvVs3Q6ToHR3NcPrVR8VW2ezhCVckmHnTpu/bUtZZwpJ8F7Uu/cux85nwtv/nKk5TaR16owtE7I2z8+iO5HOUvEP6Zvr6JZ3nSoZxXNKXtS/sux85hxNzXqy6IW3J7R3N7Hta4+Kvb8o6PVD1DPciPq9i/mqmH3Y6vgNXsfNanjD5spaZDKHqMp3Ly5Mv3Io9tX8SZZYb8qO/6ua6f/iFfd/bCjYwzitPgVkU7Nzo8VU5b4bG7bivW86ip2ChUlnx2Wortk/RRkpt1TsiEa/pHC2IzrriO/OfCFr4JwVQw3F3jecoyrZPX2KS45N73zy5tOfOfZsRb2zvaPpfTVeOn2VqJijzn74ILyiYojiC8VQsj/YUs9n68uMuzgu/nImIu+0nKN0Nl0DormlrXuR8dXlHD1Ru6Uv0rR/mQ+8jDTEa0fOPqtsZH/j3P5Z+i2+V9J4Xjn00PuzLDFfltF5M/vvdKmow2nlFfArso4OhTNNMZy2l3Ydvi8pqFis9R58XFqPvPJHum3VVuhCv6TwliM67kd05z5LLwfydUbsqxt18tVKiycYL1IPnf8T+C695NtYaKdtW9p+lOUNeIibVj4aememfSE+JTWQAAAAAAAAAAAAAAAAAAQzlNxF+iLn+hWZ5Va6cVlvjD2pdT4Ltb4EfE3NWnKN8r/k/o7nWI16o+Gnb856IU7YKdmqW2ELbLYptrbkk20uOSWueW4roiM9u50DEVXKbVU2ozqy2R2rOv7H1z0MOuxYck9vZVKHoSioRyyzWa3pbuvIm14iiKMqGl4LQGKrxUXMVGzPOdsTmrzDdzVb9viF30dNp5yl/DFes//XW0RLdGvVFMNs0jjacHh6rs93bPQ9B2WyULJZo2azxSjBKMVluS0RbRERGUOWXLtdyqa6p2ztduxHmXgfXjWlRPKPpjS0Jc8Pw4FZiPzJdL0B/D7ff/AHSl2B8Z3HdGGaVht9SUZxc80qc3605NapZbmjNYv0UUREz95qHTGhsZiMZXdt05xOXTHCI4t55w8LdI/sp/KZec2uPlKt939IdT+qPViW7lPuOhT/8AyRqVXwSjsrvb1+DPk4ujo2s1nkzjK5+PKmPnn9EAxPjS9MQryNR+TpdHBvX/ADPfL4LqIly/VXs3Q2nR2hMPg/i/FVxn/EdH1dOH8L2y+LLUtzThRpQnNzftOCb2Y87zWr3L4Hy3amuM+h7x+lrWFrptRtrmYjLhnO+Wou+rCjb6dapujOEn2Jpsx0ztiVhiaJrs10075iY8lg8omLbmvy4lZbtm5SVSMsnCS0Sknq11ol371FdOVLVNB6JxWFxXtLtOUZTG+Gq5JFnizXop/wBYmPC/md3on8qP3KP5o+krnlOMctppZ6LN7yyc+iJlyD4AAAAAAAAAAAAAAAAAAABUGJcK4tv6+Z3hWoJJ6Rj5Wl6MV6q9bx62yBcs3a6pqybzo7S2jsHh6bUVTn07J2z0tX5vMT9AvtafzHjm1zgn+8eA60+Enm8xP0C+1p/MObXOD57x4DrT4SsTk6wtUw/YJVrckq9R6pNPZjHdHNadby6uYlWLWpG3e1TTmlIxt2It/gp3ds9M/wCEvJCjAKnxrgy/r0xPWtthpKUJ7Gy/KQWeUIp6OWe9Mg3rFdVczDdtEabwmGwlFq5VOcZ9E8ZlpPN5ifoF9rT+Yx82ucFl7x4DrT4SebzE/QL7Wn8w5tc4HvHgOtPhLIsvJpiKtL9qqdNfWqZ/dTEYW5PBiucp8FTHw6093qltxcmF3WOarXtN1pL2UtmHet8vFLqJFGFpj8W1RY3lNfuxNNmNSOO+f0+9qYXlZNu5atjscUs6U4QisktYtJLgkSKo+HKFBZuZXqa656YmfFTXm8xP0C+1p/MV0Ya5wdB948B1p8JPN5ifoF9rT+Y+82ucD3jwHWnwlJuTzCd9XLiH6XeNJRh5OUc9uD1bjlonnwZlsWa6K85U2nNL4XF4aLdqZmc4ndMcUqxBdNptl4Rrwi5xWxopRXqv0oyTa9CS4rN860WcmqmZlQYXEU26JpnZv/SfnHa3tjpVKNjhSrPOUYxTfO0tWe4Qa5iapmHcfX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data:image/jpeg;base64,/9j/4AAQSkZJRgABAQAAAQABAAD/2wCEAAkGBxIQERQUERMQFRUWGBIYEhYVFRYXFRgXFBQWFhUXFBcYHDQkGBolGxMTITEkJTUuLi4uFyAzODMsNygtLisBCgoKDg0OGxAQGzgkICQsLDE4LSwtLCwwLCw0NCwsLDQsLCwsLCwvLC8sLCwsLCwsLCwsLCwsLCwsLC0sNCwsLP/AABEIAMIBAwMBEQACEQEDEQH/xAAcAAEAAwADAQEAAAAAAAAAAAAABQYHAgMEAQj/xABMEAACAQIBBggIDAMIAQUAAAABAgADEQQFBhIhMVEHE0FhcZGT0hYiMlJTVIGhFBcjNEJyc4KSsbPTYrLjM0NjoqPBwtHxFSRk4vD/xAAbAQEAAgMBAQAAAAAAAAAAAAAABAUCAwYBB//EADwRAAIBAgEGCwYGAgMBAAAAAAABAgMEEQUSITFRoRMUQVJxgZGisdHhFSIyM2HBBhZTcuLwNEIjYmMk/9oADAMBAAIRAxEAPwDcYAgCAIAgCAIAgCAIAgCAIAgCAIAgCAIAgCAIAgCAIAgCAIAgCAIAgCAIAgCAIAgCAIAgCAIAgCAIAgCAIAgCAIAgCAIAgCAIAgCAIAgCAIAgCAIAgCAIAgCAIAgCAIAgCAIAgCAIAgCAIAgCAIAgCAIAgCAIAgCAIAgCAIAgCAIAgCAIAgCAIAgCAIAgCAIAgCAIAgCAIAgCAIAgCAIAgCAIAgCAIAgCAIAgCAIAgHwm22AceNXzl6xGJ7gxxq+cvWIxGDHGr5y9YjEYMcavnL1iMRgxxq+cvWIxGDHGr5y9YjEYMcavnL1iMRgz6KgOwjrgYM5QeCAIAgHwsOaAfNMbxB7gxpjeIGDGmN4gYMaY3iBgz6GG8QeYH2AIAgCAIAgCAIAgCAIAgCAIBmvCjlzSYYRDqWzV+c7UQ9Gpj0rK+8q4+4jqcgWWauMy6F939u0z7il3DqEg4I6bOe0cUu4dQjBDOe0cUu4dQjBDOe0cUu4dQjBDOe0cUu4dQjBDOe0cUu4dQjBDOe0cUu4dQjBDOe0cWu4dUYIZz2nvwmVsRRPydesluQO2j+G9jM41Jx1MjVLWhU+OCfUvHWWbJXCJiadhXVKy8p8h+m6jRPRb2yRC8mvi0lVcZAoT00m4vtXnvL5kHOfDY3VSez2uab+K432Gxhzi8nU60Kmo5y7ydXtfjWjatXp14E1NpBMj4U0BxwuAfkaX89WVd58zq8ztPw+2rR/ufhEqHFLuHUJFwRd5zHFLuHUIwQzmOKXcOoRghnMcUu4dQjBDOYFNdw6owQxZ7sJlSvSI4utWS3IrsB7VvYzNTlHUyPUtaNT44J9S8dZZ8kcImJpECuq1l5TYJU6wNE9Fh0yRC8mvi0lRc5BoT00nmvtXnvfQaFkPL+Hxq3ovcjykbU6/WXdzi455Pp1Y1F7pzV3ZVrWWFRdfI+v+slJsIggCAIAgCAIAgCAIBGZyZXXB4d6psSNVNfOc+SOjlPMDNdWoqcc4l2VrK5rKmut7Fy/3aYbWrM7M7kszEsxO0km5PXKZtt4s+gwhGEVGKwSOeEwr1nWnSUu7X0VG02BJ9wJnsYuTwRjVqwpQc5vBLlJTwSx3q1TrTvTZxerzfAh+1bP9Rb/IeCWO9Wqdad6OL1eb4D2rZ/qLf5DwSx3q1TrTvRxerzfAe1bP9Rb/ACHgljvVqnWneji9Xm+A9q2f6i3+Q8Esd6tU6070cXq83wHtWz/UW/yHgljvVqnWneji9Xm+A9q2f6i3+RwqZr41Rc4at7AG9ykw6FRf6mUcpWktVReHiRmIoPTNqiOh5A6sp6mE1NNayXCpCosYNPoafgdc8Mz6rEEEEgjWCCQQRsII2GenjSawZoeZ+fZJFHGMNdglY6ugVe917zPoXX+s+05jKWRUk6tuumPl5dmwieFH58PsaX89Wabz5nV5k3IH+I/3PwiVGRS7JqjmljnVWXDsVYBlOnS1hhcHW+4zcreq1il4FfLKtnGTjKppX0l5HPwNyh6s/aUe/PeLVeb4eZj7Xsv1N0vIeBuUPVn7Sj344tV5vh5j2vZfqbpeRxqZo49Rc4ap7Cje5WJnjt6q/wBfAyjlWzloVRdjXiiIxFB6baNRHRvNdSrdTC81NNaGTYTjNYwaa+jx8DrnhmduFxL0nD02ZHXWrKbEf9jmOoz1NxeKMKlOFSLhNYp8hreZeda41dCpZa6i7AbHGzTT3XHJfnlrQrqosHrOKynkyVrLOjpg+XZ9H9tpaJIKkQBAEAQBAEAQBAMf4Qcu/CsRoIfkqN1Xcz7Hbn2aI6DvlVdVc+WC1I7bI1lwFHPl8UtPQuRfd9Wwq8jFwabwYZC4umcU48aoLUuanfW33iOoDfLG0pYLPfL4HJZevc+fAR1R19Pp44l7k054QBeAIAgCAIBwrUVcFXVWU7QwBB6QZ40nrMoylF4xeDKjlzg+w9YFsP8AIPuGukelPo/dt0GRalpCXw6C5tMuV6Twq++t/by9ZmuVslVsJU4uumi20HarDejco94vrtK+dOUHhI6u2uqVxDPpPFb10r+/Q8UwJB3YnFPV0dNi2ggRSdoRSSovy20jMnJvWa6dKFPHNWGLx6/6jpMxNhvOQfmuH+yo/prLun8C6EfObv58/wBz8T3zMjiAIB0Y3BU6ylKqI6nkYAj37DMZRUlg0bKVWdKWdB4P6Gd51ZgGmDVwekyjW1Em7Af4Z2t9U69xOyQa1phph2HTZPy4ptU7jQ+d57OlaNu0oUgnSHdgsW9GotSmdF0N1PPz7wRcEcoJmUZOLxRrq0oVYOnNYpm5ZByouLoJWTVpDxh5rDUynoIP5y5pzU4qSPnt3bSt60qUuTeuQkJmRxAEAQBAEAQCsZ/Ze+CYfRQ2q1brTttUfTf2AgDnYSPc1cyOjWy1yRZcZrYyXux0v67F1+GJjoEqTuSXzWyKcbiVpa9AeNVI5EB1i/ITqA6b8k20afCSwIOULxWtBz5dS6fTXuNwpoFACgAAAADYANQAlycA228WcoPDDs80Bx+J1Dy938KynuF/yyPoGS2+J0+j7sh0prcahtHJzzSksSbJvBn6Jl8fMjEs8KrDHYizN5e8+aJT12+Ekd7kyEXaU8VyfdkPxzec/wCIzViydmR2LsO2jj6ya0rVl+rUdfyM9U5LUzCVvSl8UE+lIsWSM/sXRIFQiunKHsHtzOo/MGSIXU469JWXOQ7aqvc91/TSux/Zo0jN/OGhjU0qTeMLadNtTrfeOUc41SfTqxqLFHLXljWtZYVFo5GtT/uzWd+WskUsXSNOstxtUjylbkZTyH/wdUyqU4zWDNdrdVLaoqlN+q2MxbLuSKmDrNSqcmtGGx1Oxh/uOQg9MqKlN05ZrO8tLuFzSVSHWtjI+ayUDAN5yD81w/2VH9NZd0/gXQj5zd/Pn+5+Jm/ChVYY5QGYDiaeoEj+8qyvu2+E6vM6nIMIu1ba/wBn4RKlx7+e/wCI/wDcjZz2l1wcNi7Duw+Uq9M3StWX6tRx1i+ueqclqZrnbUZrCUE+pFsyBwh1qZC4ocanngAVF5yBqcc2o852STSu5LRPSU15kGlNZ1D3Xs5H91vXQabhcSlVFemwZGAKsNhBlimmsUcpUhKnJxksGjOuEnNsIfhVEWDECuo2BibCoOk2B5yDykyBd0cPfXWdPkPKDl/89R9D+3l2bCgyCdIXzgpykVq1cOTqccYn1lsre0qV/BJtlPBuPWc5+IbfGEay5ND6Na+/aaZLE5QQBAEAQBAOFWoEUsxAVQSxOwAC5JnjeGk9jFyaS1sw7ObLJxuIeqbhfJpA8iDydW86yec80p61ThJ4n0CwtFa0VT5db6fTURZM1E02TMTIPwPDAuLVatmq7x5qfdBPtLS2t6XBx062cLla94zX91+7HQvu+vwwLJJBViAYhnl8/wAT9f8A4rKev8yR3+S/8On0fdkOm0dI/OakTZamfoeXp8zMkzozbxlXGV3p4eoys91YaNiLDWLmVdajUdRtI7PJ+ULWnbQhOaTS+vkRfgnjvVqv+XvTXwFXmkz2pZ/qLf5Hhx2S69D+2o1aY3shC/i2TCUJR+JYEilc0a3y5p9D09ms8kwN56MBjalCotSkxV12H8wRyqeUTKMnF4o1VqMK0HTqLFP+9ptWbOXExtAVFsGHi1EvfRcbR0awQdxlvSqqpHFHBX1nK1qum9XI9q/us8WfOQfhmGOiPlad2pbz5yfeA6wN0xuKXCR0a0b8lXvFq6x+GWh/Z9XhiYyDKg7s+mAbzkH5rh/sqP6ay7p/AuhHzm7+fP8Ac/EovCHkPE18WHo0XdeKprdbWuHqEjWdzDrkK6pTlPGK5Doci3tvRtnGpNJ5ze5FY8Fcd6tV/wAv/cj8BU5pbe07P9Rb/I8OPybWw5ArUqlO+zSUgHoOw+yYShKPxLAk0bilWWNOSfQeWYG4v3BVlYh6mGY+KQalPmIIDgdNwbczb5Os6mlwOa/EFqnGNda9T+3l2GiY3CrWpvTcXV1ZWHMwsZPlFSWDOZpVJU5qcdaeJgOJoGm7o3lIzo3SjFT7wZRtYPA+kU5qpBTWppPt0knmjieKx2Gb/EVe0vT/AOc2UHhUiyJlKnwlpUX0x7NP2NxlyfPxAEAQBAEAoXCfl3QQYWmfGcBq1uRL+Kv3iOoc8hXlXBZi5Tosg2WdN3EtS0Lp29Xj0GaSuOsLXweZC+E4jjHHyVEgnc1Tai+zyj0Lvkq1pZ8sXqXiUuWr3gKPBx+KW5cvbq7TXZaHFiAIBiGeXz/E/X/4rKev8yR3+S/8On0fdkOm0dI/OakTZamfoeXp8zEAQD4yggggEHaDs9sHqeGlGa5+5nrSU4jDLooP7amPJUeeg5BvGy2vVYyvubdRWfE6nJGVpVJKhWeLep/Z/Z9RQpBOkLNwe5WOHxiqT4la1Nt2l/dnp0jo/fMk2tTNqYbSoyza8NbOS1x09XLu09RsUtTiDE89smjDY2qo1K9qidFS5Ps0w46BKi4hm1Gus73JVxw9rFvWtD6vTAgzNBYm85B+a4f7Kj+msu6fwLoR85u/nz/c/E98zI4gEVnRg0rYSutS1gjsCfosqllYdBE11oqUGmS7GrOlcQlDXiuvHk6zDBKU+hlh4Pyf/UaFv8W/RxNT/cCSLb5q/vIVeWUuJTx+nijZ5bHCmFZ0EHG4m3pavWGIPvvKat8yXSfQsnpq1p481HnyP85ofbUP1VmMPjXSvE23XyKn7ZeDN9l2fOBAEAQBAPHlfKKYWi9ap5KC9uUnYqjnJIHtmM5qEXJm63oSr1Y04a3/AHcYVj8Y9eq9Wobu7Fm/2A5gAAOYCUspOTcmfQ6NGNGmqcNS/u/WcMPQao6ogLMxCqN5JsJ4k28EZTnGEXOTwS0m5ZvZJXB4dKK67C7t5znWzdezcAByS5pU1CKij59eXUrms6kuXcuQic788FwDIi0xVdgWYaegFXYCTonWTe31TNde4VNpYYsmZNyVK8i5OWalo1Y4vtWor/xoP6ovbn9uR+Ovm7/Qs/y5H9Xu/wAh8aD+qL25/bjjr5u/0H5cj+r3f5FLyxj/AITXqViujxjaWjfStqAtewvskSc8+TltL62ocBRjSxxw5TyJtHSPzmKNstTP0PL0+ZiAIAgHCtSDqVYAqwIYHYQRYgzxrHQexk4tNa0YBjMPxVSpT28W9RL79Bit/dKSSwbWw+k0qnCU4z2pPtWJ0ioUIZdRWzKeddY94mOOGkzcVJZr1PQfoWjU0lDbwD1i8vlpPmclg2iFzgzVoY11eqagZV0RoMBcXvruDvPXNNShGo8WT7PKVa1i408MHtIv4uMH52I/GvdmvidMl+37rYuz1LZhMOKVNEW9kVVF9tlAAvz6pJSwWBT1Juc3N628SqZ256Nga4pLRWpemr6Rcr5TOtraJ8z3yNXuXTlmpYlxk7JEbui6jnhpa1Y7HtW0hfjPqeqp2p7k08dfN3+hP/LkP1O76kVnDnxXxdM0giUkbywpLMw3aRAsu8W177apqq3UprDDAmWeRqNtPhG85rVyJdWnT1lWkYuC78FeTi+IqVyPFpqUB/jex1dCg/jEmWcMZOWw5/8AEFdRpRpcrePUvN+BpuIrLTRnY2VQWY7gouT1CWLeCxZycIuclGOtn5/xFc1HdzqLsznpdix95lG3i8T6TTgqcFBciS7NBI5qYfjMbhl/xUbs/lD7kM2UVjUivqRco1My0qS+jXbo+5ucuT58IAgCAIBlfCXl3jqww6HxKRu9vpVbbOhQbdJO6Vt3VzpZq5PE6/IVlwdPh5a5avovXw6SlyGX5oPBfkK5OLqDZpLQvv2O496j70n2dL/d9RzOX73Vbxf1f2X37C/ZSxyYek9WobKgJO/mA3kmwHOZNlJRWLOco0ZVqipw1swrKmPfE1nq1PKc3I5ANiqOYAAeyU05ucnJn0O3oRoU404al/ces8swNwgCAfU2jpH5z1GMtTP0PL0+ZiAIAgCAYDlWuKles41h6tZlPM1RmHuIlHN4yb+rPpFvBwowg9ailuR5HBINtvJMWbk0niz9C4enooq7gB1C0vVqPmcnjJs7J6YiAIBk3Cn8+X7Cl+pWlZefM6vM7P8AD/8AiP8Ac/CJUJELsQCWzfzdr41rUlsn0qrA6C77ec3MPbbbNtKjKo9GraQby/o2kffeL5q1+i+r6sTZcjZLp4SitKkPFXaTtYnazc5MtqcFCOajhrm4ncVHUnre76IqnCbl0U6XwZD49SxqW+jTvsP1iLdAbmka7q4RzFy+BcZCsnOpw8tUdX1fpr6cDL5WnXl34K8nF8RUrEeLTXRX69Td0KD+MSZZwxk5bDn/AMQXGbSjSWuTx6l5vwNRlkciIAgCAQeeGXBgsMzi3GN4tEfxEbSNyi59luWaa9Xg4Y8pPybZ8arqD+FaX0euoxMknWSSTrJOsknaSeUynO+SS0I92Q8lvi66UU1aR8Y+ag8pvYNnOQOWbKcHOSiiPd3Mbai6suTe+Rf3kN0wmGWlTWnTFlQBVG4AWEuYpRWCPntSpKpNzk8W9J58sZJpYumKdcMyXDWDstyNl9Ei+3ZMZ04zWEjbbXVS3nn03g+hPxIbwByf6J+2q9+auKUtm9k723e8/ux8h4A5P9E/bVe/HFKWzex7bvef3Y+Q8Acn+iftqvfjilLZvY9t3vP7sfIeAOT/AET9tV78cUpbN7Htu95/dj5AZg5P9E/bVe9HFaWzezz23e8/ux8izyQVQgCAIBUs/wDOVcNRajTb5aoCNW1EOoudxtcDn18ki3NbMjmrWy5yRk+Veoqkl7kX2vZ5mSCVZ2pMZoZOOIxlFOQMKj/VpkMb8xOiv3puoQz6iRAylXVG1nLlawXS9Hhi+o3CXBwAgCAIBDZXzXwuLqCpXplnChQRUqL4oJIFlYDax65qnQhN4yROtso3FvDMpSwWOOpPT1r6Hh8Acn+hftq3fmHFaWzeyR7bvef3Y+R6cLmbgKZuuHQ/XLVPc5ImUbekuT7mqplW8qaHUfVgvDAnUUAAAAAbANQHRNxXttvFlYzrzypYMFKZWpX2aIN1Q76hGz6u08w1yNWuIw0LSy1yfkmpctSl7sNu3o89XgZJisS9V2qVGLO5uzHaT/8ArC3IBKxtyeLO1p0404KEFgkcaNJnYKgLMxAVRtJJsAJ4k28EeylGEXKTwSNwzYyOMHhkpai3lVCPpO3lHo2AcwEuKNPg4KJ8/vrp3Vd1OTk+i5P7tJWbSGIAgAmAYrnnlz4biSym9JLpR3EX8Z/vEX6AsqLirwk/ojvMl2XFaGD+J6X9l1eOJAzQWRrHBxkL4PQ45x8pWAIvtWntUcxPlHpA5JaWtLNjnPWzjMt3vDVuDi/djvfL5L1JbOvOBcBRDldN2IWml7aR2kk2NgBfX0Dlm2tVVOOJCyfYyu6uYnglpb2FQ+M9/VE7c/tyJx183f6F3+XI/q93+R9+NB/VF7c/txx183f6D8uR/V7v8h8aD+qL25/bjjr5u/0H5cj+r3f5D40H9UXtz+3HHXzd/oPy5H9Xu/yHxoP6ovbn9uOOvm7/AEH5cj+r3f5BeE97j/2q8n9+f257x183f6Hj/DkUseF7v8jSJPOXKHlvhBfD4irRGHVhTbR0jVIvqBvbQNtshVLtwk44avr6HQ2uQo16MarqYYrVm+p4vjPf1VO2P7cw46+bv9CR+XI/q93+RH5S4Q8XVBFMU6IPKo0n9jNq90wldzerQSaGQbaDxm3Lct2neVKpULEsxZmJuzMSSTvJO0yK3jpZdRiopRisEjjPD013g/zdOEompVFq1W2kPMQeSnTrueew5Ja21HMji9bOKyxfq5qZkPhjvfK/L1LFlHGph6T1ahsqKWPs5Bzk2A6ZvlJRTbKyjSlWqKnDW2UEcKDeqDt/6Ug8efN3+h0f5cX6vd/kPjQb1Qdv/Sjjz5u/0H5cX6vd/kaBgMRxtKnUtbTRGte9tJQbX5dsnxeKTObqwzJyhsbRWM6s9Tga4pcRxl0V9LjdDymcWtoHzPfI1a54OWbhiW2T8kcbpcJn4aWsMMdn1W0h/jQPqg7f+lNXHf8Arv8AQm/lz/17v8jrq8J1Q+ThkHO1Ut7ggnjvXyR3+hnH8OQ/2qd31ZAZUzyxuIBBq8Wp2rSGh/muW980TuKkuXDoLG3yRa0Xio4vbLTu1biAmgswBfULkmwAGsknUABymenmrSanmHmicPaviB8sR4iejB23/jI6hq5TLK2t8z3pa/A5DK+VOH/4aXw8r2+njr2F1ksoRAEAQCm8JOXeIocQh+UrAhrbVp7GPS3kj726RLurmxzVrfgXmRLLhqvCy+GO98nZr7NplMrDsifzJyF8MxIDC9KnZ6u4i/ip94g+wNN9vS4SenUisyre8Woe78UtC+76vHA2gmw3CW5whimeOXPhuJZ1PyaXSj9UHW33jr6NHdKivV4SePId7kyz4rQUX8T0vy6vHEg5oLEQBAEAQD6m0dI/OeoxlqZ+h5enzMw/PH5/iftP+IlPX+ZI7/Jn+HT6PuyHmkniAezJmS62JbRoU3feQPFH1mOoe2ZwhKfwo0XFzSt1jVlh49ms0vNLMhMKRVrlalYeSB/Z0zvW/lNzn2AbZY0bZQ96WlnJ5RyxK4Tp09Ed76di+naXEyUUhk+f+dAxT8TRN6KG7MNlRxu3oOTedfIDKy5r57zY6vE7LI+TXQjwtRe8+TYvN7lo2lPkQvD4YBveQvmtD7Kl/Isu6fwroPnF18+f7n4mZ8KXz4fYUv1Ksr7z5nV5nWZA/wAR/ufhEqMiF2IAgEnkbIGJxhHE0yV5ajeLTH3uXoW55ptp0p1PhRDur6hbL/klp2LS+zzwNOzXzNo4OzseNreeRqXeKa8nSdfRsljRt409L0s5K/ytVuvdXux2bel/bUWeSCqEAQBAOnG4pKNN6lQ2VAWY8wF+ueSkorFmdOnKpNQitL0GFZaym+KrvWfax1DzVGpVHQOs3PLKWpNzk5M+h2ttG3pRpR5N75X/AHkPGqkkAAkkgADaSdQA57zE3tpLFm25o5EGCwyobcY3jVSOVyNYB3AWA6L8st6FLg4YcpwGUbx3Vdz5NS6PXWQ3CVl3iaIoIflKwOlbatLY34vJ6NLdNV3VzY5q1vwJ+Q7LhavDS+GO98nZr7DKpWHYlozDzcXG1WaqCaNMeMASNJ2Hirca9Q8Y2/h3yTbUVUeL1Ip8r5QdrTUab997lt+3aXsZh5P9Ae2rd+TeK0tm9nO+2r3n92PkffATJ/oD2tbvxxWls3se2r3n7o+Q8BMn+gPa1u/HFaWzex7avefuj5GR5RphK1VVFlWpVVRuCuwA18wEq5LCTX1Z2tCTlShJ63FPcjoTaOkfnPEZy1M/Q8vT5mQGOzNwVeo1SpSYu5ux42qLnZsV7DZNMrenJ4teJY0sq3dKChCWCX0j5HT4BZP9C3bVu/MeK0tm9mz21e8/ux8j1YbNHA09mGpH64NT+cmZK3pr/U0zypdz11H1aPDAmaaBQAoAA2ACwHQJuILbbxZ5cp5To4ZNOvUVF5LnWeZVGtjzCYznGCxkzbQt6teWbTji/wC69hmGduez4sGlRDU6J1Nfy6g3NbyV5uXl3Str3Ln7sdCOtydkeFu1Uq6Zbl5v68nJtKlIpdn1lItcEXFxzi5FxvFwR7DPTxNPUcTPD03vIXzWh9lS/kWXdP4V0Hzi6+fP9z8TM+FH58PsaX89WV158zq8zrMgf4j/AHPwiVGRS7NNyBmPhK2GoVXFXSenTZrOQLsoJtuGuWNO1pygm+VHJXeWbmlXnTi1gpNatjJ7A5oYGibrQQnbepeob7xpk29k3xt6cdS+5XVsqXdXRKb6tHhgTgFtk3FefYAgCAIAgGbcKGXdJhhKZ1LZq9t+1EPRqY/dlfeVf9EdTkGywTuJL6L7v7dpQJBOlJHN/KKYautZ6Rq6Fyi6WiA2wMdRvYX1b7HkmylNQlnNYkS9t53FF04yzcdbwx0bC6fGePVT23/0kzjv/XeUX5cf6nd9Sj5Zyk+KrvWfa51DkVRqVR0DrNzyyFUm5ycmdBa28belGlHk3vlf96Dy0KLVGVEBZmIVRvLGwExSbeCNs5xhFyk8EtJueb2SVweHSiusgXdvOc62br2bgAOSXNKmoRUUfPry6lc1pVHy7lyElNhFEAQDAcr/ADiv9tW/UaUc/ifS/E+j23yIftj4I8wOueG5rFGhfGh/8T/X/pydx3/rv9Dmfy5/6931HxoH1T/X/pxx3/rv9B+XP/Xu+o+NA+qf6/8ATjjv/Xf6D8uf+vd9TrqcJ7/RwqDprE+4IJ4718kd/oZR/DkeWp3fUicdn/jatwrU6Q/w08brcn3WmqV3UerQTaOQ7SGmScul+WBWsRXeoxaozux2s7Fm6zySO228WWsKcacc2CwWxaDrnhmW3M/Mx8WRVrhkobQNYar9Xcn8XLybxKoWznplq8SkynleNvjTpaZ7o+v07dhw4S6SpjFVQFVaFIKALAANUAAHIJ5drCpgti+5lkKTlauUni3J+CKrIxcl+wHCOKVKnT+DE6CIt+NAvoqBe2hzSdG8SSWBzVX8Puc5T4TW29XqVjOrLfw6uKoTQ8RU0dLS8lmN72Hne6R61ThJZ2Bb5Ps+KUeDxx0t7NnkRE0k43HNM2wGFJ9BR/kEuaPy49CPnuUP8ur+6XiVzHY6viVpVTxxp16hTC0KVXiCUCO4q1qoGkSwQkKLAAjaZplKUsJcj1JPDtZZ0qNKi501hnQWMpSWdpxSwjHVoxwx04v6HHBY2rQ496XwkHDFfhWFrVePBRl0tOhVJuGC3Nr2NrWnkZOOLWOjWnp7Ge1aVOrmRnm/8nwzis3TjhhKOrDHRjhjy4l5pVA6hlNwwBB3gi4MmJ4lBKLi2nyHODwQBAIzOPK64PDvVaxI1IvnOfJX/c8wJmurUUIuRKsrWVzWVNdb2Ll/u0w2vWaozO5LMxLMTykm5Mpm23iz6DCEYRUYrBLQcJ4ZiAIAgF/4Lsh6THFONS6SUL79juOjWo+9J1nS/wB31HNZfvcErePS/svv2GkywOWEAQBAMByv84r/AG1b9RpRz+J9L8T6PbfIh+2PgjyzE3iAIAgCAfCbbYGGJMZKzZxeJtxdFgvn1PETpudbD6oM3QoTnqRBuMpW1D45adi0v062jQM3swKNAh65FaoNYBFqSnmX6R5z1CTaVpGOmWlnNXuXKtZZtL3Y7318nV2suMllIZJwofPh9jS/nqSrvPmdS+52eQP8R/ufgipSKXYgCAIBt2bVLTydh12aWHpjrpgS5pLGlFfRHz++lm3lR7JvxK9hsN8Ko4LDOp08LUWni0DFWUU6FRFcFSG0G8Qhht0umaEs9Rg+R6ewsp1OAq1q8XoqJuLwxTxkm1yrFaU09hyVTgExtBUPyrgYIGxeq1WkARe+kwVr3LbByz35alFLXq+pi2ryVGq5fCvf2RSfYsVqS1vkLhkzC8TRpUr34tKaX36Chb+6SYRzYpbCmr1OEqSntbfaemZGoQBAIzLWQaGM0RXVmCXKgO6i52khSLnVy8++a6lKNT4iVa3ta2bdJ4Y/RPxRF+AOT/RP2tXvTVxSls3sme273nd2PkPAHJ/on7Wr3o4pS2b2Pbd7zu7HyHgDk/0T9rV70cUpbN7Htu953dj5DwByf6J+1q96OKUtm9j23e87ux8h4A5P9E/bVe9HFKWzex7bved3Y+RYcFhUo01p0xoogCqNwHOdp55IjFRWCKyrUlUm5zeLek7p6YCAIAgFbr5jYF2Z2pPpMWZvlao1sSTqDatZMju1pN44b2WkMs3kIqKloSw1R8jh4A5P9E/a1e9POKUtm9mXtu953dj5DwByf6J+1q96OKUtm9j23e87ux8h4A5P9E/a1e9HFKWzex7bved3Y+Q8Acn+iftavejilLZvY9t3vO7sfI5U8w8ng34knpq1SOrTnqtaWzezx5avWsM/dHyJXA5Dw1A3pUKKHzgg0vxbZtjShHUiHVvK9XRObfX9iQmZGEAQCFyvmthcXU4yujM+iFuKjrqBJGpWt9IzTOhCbxkidbZSuLeGZTlgscdSfijxeAOT/RP2tXvTDilLZvZI9t3vO7sfIeAOT/RP2tXvRxSls3se273nd2PkPAHJ/on7Wr3o4pS2b2Pbd7zu7HyHgDk/0T9rV70cUpbN7Htu953dj5FhweFWjTSnTFkRVVRcmwUWAudZ1CSIpRWCKypUlUm5y1t4nkynkShiSGqpd11K6syVANwdCDbmvMZU4y0tG6hd1qKag9D5Hg12PFHzJuQcPh2L008cixqOzVKlt2m5JA5hPI04xeKPa15WrRzZPRsSSXYsESU2EU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2Q=="/>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data:image/jpeg;base64,/9j/4AAQSkZJRgABAQAAAQABAAD/2wCEAAkGBxIQERQUERMQFRUWGBIYEhYVFRYXFRgXFBQWFhUXFBcYHDQkGBolGxMTITEkJTUuLi4uFyAzODMsNygtLisBCgoKDg0OGxAQGzgkICQsLDE4LSwtLCwwLCw0NCwsLDQsLCwsLCwvLC8sLCwsLCwsLCwsLCwsLCwsLC0sNCwsLP/AABEIAMIBAwMBEQACEQEDEQH/xAAcAAEAAwADAQEAAAAAAAAAAAAABQYHAgMEAQj/xABMEAACAQIBBggIDAMIAQUAAAABAgADEQQFBhIhMVEHE0FhcZGT0hYiMlJTVIGhFBcjNEJyc4KSsbPTYrLjM0NjoqPBwtHxFSRk4vD/xAAbAQEAAgMBAQAAAAAAAAAAAAAABAUCAwYBB//EADwRAAIBAgEGCwYGAgMBAAAAAAABAgMEEQUSITFRoRMUQVJxgZGisdHhFSIyM2HBBhZTcuLwNEIjYmMk/9oADAMBAAIRAxEAPwDcYAgCAIAgCAIAgCAIAgCAIAgCAIAgCAIAgCAIAgCAIAgCAIAgCAIAgCAIAgCAIAgCAIAgCAIAgCAIAgCAIAgCAIAgCAIAgCAIAgCAIAgCAIAgCAIAgCAIAgCAIAgCAIAgCAIAgCAIAgCAIAgCAIAgCAIAgCAIAgCAIAgCAIAgCAIAgCAIAgCAIAgCAIAgCAIAgCAIAgCAIAgCAIAgCAIAgCAIAgCAIAgCAIAgCAIAgHwm22AceNXzl6xGJ7gxxq+cvWIxGDHGr5y9YjEYMcavnL1iMRgxxq+cvWIxGDHGr5y9YjEYMcavnL1iMRgz6KgOwjrgYM5QeCAIAgHwsOaAfNMbxB7gxpjeIGDGmN4gYMaY3iBgz6GG8QeYH2AIAgCAIAgCAIAgCAIAgCAIBmvCjlzSYYRDqWzV+c7UQ9Gpj0rK+8q4+4jqcgWWauMy6F939u0z7il3DqEg4I6bOe0cUu4dQjBDOe0cUu4dQjBDOe0cUu4dQjBDOe0cUu4dQjBDOe0cUu4dQjBDOe0cUu4dQjBDOe0cWu4dUYIZz2nvwmVsRRPydesluQO2j+G9jM41Jx1MjVLWhU+OCfUvHWWbJXCJiadhXVKy8p8h+m6jRPRb2yRC8mvi0lVcZAoT00m4vtXnvL5kHOfDY3VSez2uab+K432Gxhzi8nU60Kmo5y7ydXtfjWjatXp14E1NpBMj4U0BxwuAfkaX89WVd58zq8ztPw+2rR/ufhEqHFLuHUJFwRd5zHFLuHUIwQzmOKXcOoRghnMcUu4dQjBDOYFNdw6owQxZ7sJlSvSI4utWS3IrsB7VvYzNTlHUyPUtaNT44J9S8dZZ8kcImJpECuq1l5TYJU6wNE9Fh0yRC8mvi0lRc5BoT00nmvtXnvfQaFkPL+Hxq3ovcjykbU6/WXdzi455Pp1Y1F7pzV3ZVrWWFRdfI+v+slJsIggCAIAgCAIAgCAIBGZyZXXB4d6psSNVNfOc+SOjlPMDNdWoqcc4l2VrK5rKmut7Fy/3aYbWrM7M7kszEsxO0km5PXKZtt4s+gwhGEVGKwSOeEwr1nWnSUu7X0VG02BJ9wJnsYuTwRjVqwpQc5vBLlJTwSx3q1TrTvTZxerzfAh+1bP9Rb/IeCWO9Wqdad6OL1eb4D2rZ/qLf5DwSx3q1TrTvRxerzfAe1bP9Rb/ACHgljvVqnWneji9Xm+A9q2f6i3+Q8Esd6tU6070cXq83wHtWz/UW/yHgljvVqnWneji9Xm+A9q2f6i3+RwqZr41Rc4at7AG9ykw6FRf6mUcpWktVReHiRmIoPTNqiOh5A6sp6mE1NNayXCpCosYNPoafgdc8Mz6rEEEEgjWCCQQRsII2GenjSawZoeZ+fZJFHGMNdglY6ugVe917zPoXX+s+05jKWRUk6tuumPl5dmwieFH58PsaX89Wabz5nV5k3IH+I/3PwiVGRS7JqjmljnVWXDsVYBlOnS1hhcHW+4zcreq1il4FfLKtnGTjKppX0l5HPwNyh6s/aUe/PeLVeb4eZj7Xsv1N0vIeBuUPVn7Sj344tV5vh5j2vZfqbpeRxqZo49Rc4ap7Cje5WJnjt6q/wBfAyjlWzloVRdjXiiIxFB6baNRHRvNdSrdTC81NNaGTYTjNYwaa+jx8DrnhmduFxL0nD02ZHXWrKbEf9jmOoz1NxeKMKlOFSLhNYp8hreZeda41dCpZa6i7AbHGzTT3XHJfnlrQrqosHrOKynkyVrLOjpg+XZ9H9tpaJIKkQBAEAQBAEAQBAMf4Qcu/CsRoIfkqN1Xcz7Hbn2aI6DvlVdVc+WC1I7bI1lwFHPl8UtPQuRfd9Wwq8jFwabwYZC4umcU48aoLUuanfW33iOoDfLG0pYLPfL4HJZevc+fAR1R19Pp44l7k054QBeAIAgCAIBwrUVcFXVWU7QwBB6QZ40nrMoylF4xeDKjlzg+w9YFsP8AIPuGukelPo/dt0GRalpCXw6C5tMuV6Twq++t/by9ZmuVslVsJU4uumi20HarDejco94vrtK+dOUHhI6u2uqVxDPpPFb10r+/Q8UwJB3YnFPV0dNi2ggRSdoRSSovy20jMnJvWa6dKFPHNWGLx6/6jpMxNhvOQfmuH+yo/prLun8C6EfObv58/wBz8T3zMjiAIB0Y3BU6ylKqI6nkYAj37DMZRUlg0bKVWdKWdB4P6Gd51ZgGmDVwekyjW1Em7Af4Z2t9U69xOyQa1phph2HTZPy4ptU7jQ+d57OlaNu0oUgnSHdgsW9GotSmdF0N1PPz7wRcEcoJmUZOLxRrq0oVYOnNYpm5ZByouLoJWTVpDxh5rDUynoIP5y5pzU4qSPnt3bSt60qUuTeuQkJmRxAEAQBAEAQCsZ/Ze+CYfRQ2q1brTttUfTf2AgDnYSPc1cyOjWy1yRZcZrYyXux0v67F1+GJjoEqTuSXzWyKcbiVpa9AeNVI5EB1i/ITqA6b8k20afCSwIOULxWtBz5dS6fTXuNwpoFACgAAAADYANQAlycA228WcoPDDs80Bx+J1Dy938KynuF/yyPoGS2+J0+j7sh0prcahtHJzzSksSbJvBn6Jl8fMjEs8KrDHYizN5e8+aJT12+Ekd7kyEXaU8VyfdkPxzec/wCIzViydmR2LsO2jj6ya0rVl+rUdfyM9U5LUzCVvSl8UE+lIsWSM/sXRIFQiunKHsHtzOo/MGSIXU469JWXOQ7aqvc91/TSux/Zo0jN/OGhjU0qTeMLadNtTrfeOUc41SfTqxqLFHLXljWtZYVFo5GtT/uzWd+WskUsXSNOstxtUjylbkZTyH/wdUyqU4zWDNdrdVLaoqlN+q2MxbLuSKmDrNSqcmtGGx1Oxh/uOQg9MqKlN05ZrO8tLuFzSVSHWtjI+ayUDAN5yD81w/2VH9NZd0/gXQj5zd/Pn+5+Jm/ChVYY5QGYDiaeoEj+8qyvu2+E6vM6nIMIu1ba/wBn4RKlx7+e/wCI/wDcjZz2l1wcNi7Duw+Uq9M3StWX6tRx1i+ueqclqZrnbUZrCUE+pFsyBwh1qZC4ocanngAVF5yBqcc2o852STSu5LRPSU15kGlNZ1D3Xs5H91vXQabhcSlVFemwZGAKsNhBlimmsUcpUhKnJxksGjOuEnNsIfhVEWDECuo2BibCoOk2B5yDykyBd0cPfXWdPkPKDl/89R9D+3l2bCgyCdIXzgpykVq1cOTqccYn1lsre0qV/BJtlPBuPWc5+IbfGEay5ND6Na+/aaZLE5QQBAEAQBAOFWoEUsxAVQSxOwAC5JnjeGk9jFyaS1sw7ObLJxuIeqbhfJpA8iDydW86yec80p61ThJ4n0CwtFa0VT5db6fTURZM1E02TMTIPwPDAuLVatmq7x5qfdBPtLS2t6XBx062cLla94zX91+7HQvu+vwwLJJBViAYhnl8/wAT9f8A4rKev8yR3+S/8On0fdkOm0dI/OakTZamfoeXp8zMkzozbxlXGV3p4eoys91YaNiLDWLmVdajUdRtI7PJ+ULWnbQhOaTS+vkRfgnjvVqv+XvTXwFXmkz2pZ/qLf5Hhx2S69D+2o1aY3shC/i2TCUJR+JYEilc0a3y5p9D09ms8kwN56MBjalCotSkxV12H8wRyqeUTKMnF4o1VqMK0HTqLFP+9ptWbOXExtAVFsGHi1EvfRcbR0awQdxlvSqqpHFHBX1nK1qum9XI9q/us8WfOQfhmGOiPlad2pbz5yfeA6wN0xuKXCR0a0b8lXvFq6x+GWh/Z9XhiYyDKg7s+mAbzkH5rh/sqP6ay7p/AuhHzm7+fP8Ac/EovCHkPE18WHo0XdeKprdbWuHqEjWdzDrkK6pTlPGK5Doci3tvRtnGpNJ5ze5FY8Fcd6tV/wAv/cj8BU5pbe07P9Rb/I8OPybWw5ArUqlO+zSUgHoOw+yYShKPxLAk0bilWWNOSfQeWYG4v3BVlYh6mGY+KQalPmIIDgdNwbczb5Os6mlwOa/EFqnGNda9T+3l2GiY3CrWpvTcXV1ZWHMwsZPlFSWDOZpVJU5qcdaeJgOJoGm7o3lIzo3SjFT7wZRtYPA+kU5qpBTWppPt0knmjieKx2Gb/EVe0vT/AOc2UHhUiyJlKnwlpUX0x7NP2NxlyfPxAEAQBAEAoXCfl3QQYWmfGcBq1uRL+Kv3iOoc8hXlXBZi5Tosg2WdN3EtS0Lp29Xj0GaSuOsLXweZC+E4jjHHyVEgnc1Tai+zyj0Lvkq1pZ8sXqXiUuWr3gKPBx+KW5cvbq7TXZaHFiAIBiGeXz/E/X/4rKev8yR3+S/8On0fdkOm0dI/OakTZamfoeXp8zEAQD4yggggEHaDs9sHqeGlGa5+5nrSU4jDLooP7amPJUeeg5BvGy2vVYyvubdRWfE6nJGVpVJKhWeLep/Z/Z9RQpBOkLNwe5WOHxiqT4la1Nt2l/dnp0jo/fMk2tTNqYbSoyza8NbOS1x09XLu09RsUtTiDE89smjDY2qo1K9qidFS5Ps0w46BKi4hm1Gus73JVxw9rFvWtD6vTAgzNBYm85B+a4f7Kj+msu6fwLoR85u/nz/c/E98zI4gEVnRg0rYSutS1gjsCfosqllYdBE11oqUGmS7GrOlcQlDXiuvHk6zDBKU+hlh4Pyf/UaFv8W/RxNT/cCSLb5q/vIVeWUuJTx+nijZ5bHCmFZ0EHG4m3pavWGIPvvKat8yXSfQsnpq1p481HnyP85ofbUP1VmMPjXSvE23XyKn7ZeDN9l2fOBAEAQBAPHlfKKYWi9ap5KC9uUnYqjnJIHtmM5qEXJm63oSr1Y04a3/AHcYVj8Y9eq9Wobu7Fm/2A5gAAOYCUspOTcmfQ6NGNGmqcNS/u/WcMPQao6ogLMxCqN5JsJ4k28EZTnGEXOTwS0m5ZvZJXB4dKK67C7t5znWzdezcAByS5pU1CKij59eXUrms6kuXcuQic788FwDIi0xVdgWYaegFXYCTonWTe31TNde4VNpYYsmZNyVK8i5OWalo1Y4vtWor/xoP6ovbn9uR+Ovm7/Qs/y5H9Xu/wAh8aD+qL25/bjjr5u/0H5cj+r3f5FLyxj/AITXqViujxjaWjfStqAtewvskSc8+TltL62ocBRjSxxw5TyJtHSPzmKNstTP0PL0+ZiAIAgHCtSDqVYAqwIYHYQRYgzxrHQexk4tNa0YBjMPxVSpT28W9RL79Bit/dKSSwbWw+k0qnCU4z2pPtWJ0ioUIZdRWzKeddY94mOOGkzcVJZr1PQfoWjU0lDbwD1i8vlpPmclg2iFzgzVoY11eqagZV0RoMBcXvruDvPXNNShGo8WT7PKVa1i408MHtIv4uMH52I/GvdmvidMl+37rYuz1LZhMOKVNEW9kVVF9tlAAvz6pJSwWBT1Juc3N628SqZ256Nga4pLRWpemr6Rcr5TOtraJ8z3yNXuXTlmpYlxk7JEbui6jnhpa1Y7HtW0hfjPqeqp2p7k08dfN3+hP/LkP1O76kVnDnxXxdM0giUkbywpLMw3aRAsu8W177apqq3UprDDAmWeRqNtPhG85rVyJdWnT1lWkYuC78FeTi+IqVyPFpqUB/jex1dCg/jEmWcMZOWw5/8AEFdRpRpcrePUvN+BpuIrLTRnY2VQWY7gouT1CWLeCxZycIuclGOtn5/xFc1HdzqLsznpdix95lG3i8T6TTgqcFBciS7NBI5qYfjMbhl/xUbs/lD7kM2UVjUivqRco1My0qS+jXbo+5ucuT58IAgCAIBlfCXl3jqww6HxKRu9vpVbbOhQbdJO6Vt3VzpZq5PE6/IVlwdPh5a5avovXw6SlyGX5oPBfkK5OLqDZpLQvv2O496j70n2dL/d9RzOX73Vbxf1f2X37C/ZSxyYek9WobKgJO/mA3kmwHOZNlJRWLOco0ZVqipw1swrKmPfE1nq1PKc3I5ANiqOYAAeyU05ucnJn0O3oRoU404al/ces8swNwgCAfU2jpH5z1GMtTP0PL0+ZiAIAgCAYDlWuKles41h6tZlPM1RmHuIlHN4yb+rPpFvBwowg9ailuR5HBINtvJMWbk0niz9C4enooq7gB1C0vVqPmcnjJs7J6YiAIBk3Cn8+X7Cl+pWlZefM6vM7P8AD/8AiP8Ac/CJUJELsQCWzfzdr41rUlsn0qrA6C77ec3MPbbbNtKjKo9GraQby/o2kffeL5q1+i+r6sTZcjZLp4SitKkPFXaTtYnazc5MtqcFCOajhrm4ncVHUnre76IqnCbl0U6XwZD49SxqW+jTvsP1iLdAbmka7q4RzFy+BcZCsnOpw8tUdX1fpr6cDL5WnXl34K8nF8RUrEeLTXRX69Td0KD+MSZZwxk5bDn/AMQXGbSjSWuTx6l5vwNRlkciIAgCAQeeGXBgsMzi3GN4tEfxEbSNyi59luWaa9Xg4Y8pPybZ8arqD+FaX0euoxMknWSSTrJOsknaSeUynO+SS0I92Q8lvi66UU1aR8Y+ag8pvYNnOQOWbKcHOSiiPd3Mbai6suTe+Rf3kN0wmGWlTWnTFlQBVG4AWEuYpRWCPntSpKpNzk8W9J58sZJpYumKdcMyXDWDstyNl9Ei+3ZMZ04zWEjbbXVS3nn03g+hPxIbwByf6J+2q9+auKUtm9k723e8/ux8h4A5P9E/bVe/HFKWzex7bvef3Y+Q8Acn+iftqvfjilLZvY9t3vP7sfIeAOT/AET9tV78cUpbN7Htu95/dj5AZg5P9E/bVe9HFaWzezz23e8/ux8izyQVQgCAIBUs/wDOVcNRajTb5aoCNW1EOoudxtcDn18ki3NbMjmrWy5yRk+Veoqkl7kX2vZ5mSCVZ2pMZoZOOIxlFOQMKj/VpkMb8xOiv3puoQz6iRAylXVG1nLlawXS9Hhi+o3CXBwAgCAIBDZXzXwuLqCpXplnChQRUqL4oJIFlYDax65qnQhN4yROtso3FvDMpSwWOOpPT1r6Hh8Acn+hftq3fmHFaWzeyR7bvef3Y+R6cLmbgKZuuHQ/XLVPc5ImUbekuT7mqplW8qaHUfVgvDAnUUAAAAAbANQHRNxXttvFlYzrzypYMFKZWpX2aIN1Q76hGz6u08w1yNWuIw0LSy1yfkmpctSl7sNu3o89XgZJisS9V2qVGLO5uzHaT/8ArC3IBKxtyeLO1p0404KEFgkcaNJnYKgLMxAVRtJJsAJ4k28EeylGEXKTwSNwzYyOMHhkpai3lVCPpO3lHo2AcwEuKNPg4KJ8/vrp3Vd1OTk+i5P7tJWbSGIAgAmAYrnnlz4biSym9JLpR3EX8Z/vEX6AsqLirwk/ojvMl2XFaGD+J6X9l1eOJAzQWRrHBxkL4PQ45x8pWAIvtWntUcxPlHpA5JaWtLNjnPWzjMt3vDVuDi/djvfL5L1JbOvOBcBRDldN2IWml7aR2kk2NgBfX0Dlm2tVVOOJCyfYyu6uYnglpb2FQ+M9/VE7c/tyJx183f6F3+XI/q93+R9+NB/VF7c/txx183f6D8uR/V7v8h8aD+qL25/bjjr5u/0H5cj+r3f5D40H9UXtz+3HHXzd/oPy5H9Xu/yHxoP6ovbn9uOOvm7/AEH5cj+r3f5BeE97j/2q8n9+f257x183f6Hj/DkUseF7v8jSJPOXKHlvhBfD4irRGHVhTbR0jVIvqBvbQNtshVLtwk44avr6HQ2uQo16MarqYYrVm+p4vjPf1VO2P7cw46+bv9CR+XI/q93+RH5S4Q8XVBFMU6IPKo0n9jNq90wldzerQSaGQbaDxm3Lct2neVKpULEsxZmJuzMSSTvJO0yK3jpZdRiopRisEjjPD013g/zdOEompVFq1W2kPMQeSnTrueew5Ja21HMji9bOKyxfq5qZkPhjvfK/L1LFlHGph6T1ahsqKWPs5Bzk2A6ZvlJRTbKyjSlWqKnDW2UEcKDeqDt/6Ug8efN3+h0f5cX6vd/kPjQb1Qdv/Sjjz5u/0H5cX6vd/kaBgMRxtKnUtbTRGte9tJQbX5dsnxeKTObqwzJyhsbRWM6s9Tga4pcRxl0V9LjdDymcWtoHzPfI1a54OWbhiW2T8kcbpcJn4aWsMMdn1W0h/jQPqg7f+lNXHf8Arv8AQm/lz/17v8jrq8J1Q+ThkHO1Ut7ggnjvXyR3+hnH8OQ/2qd31ZAZUzyxuIBBq8Wp2rSGh/muW980TuKkuXDoLG3yRa0Xio4vbLTu1biAmgswBfULkmwAGsknUABymenmrSanmHmicPaviB8sR4iejB23/jI6hq5TLK2t8z3pa/A5DK+VOH/4aXw8r2+njr2F1ksoRAEAQCm8JOXeIocQh+UrAhrbVp7GPS3kj726RLurmxzVrfgXmRLLhqvCy+GO98nZr7NplMrDsifzJyF8MxIDC9KnZ6u4i/ip94g+wNN9vS4SenUisyre8Woe78UtC+76vHA2gmw3CW5whimeOXPhuJZ1PyaXSj9UHW33jr6NHdKivV4SePId7kyz4rQUX8T0vy6vHEg5oLEQBAEAQD6m0dI/OeoxlqZ+h5enzMw/PH5/iftP+IlPX+ZI7/Jn+HT6PuyHmkniAezJmS62JbRoU3feQPFH1mOoe2ZwhKfwo0XFzSt1jVlh49ms0vNLMhMKRVrlalYeSB/Z0zvW/lNzn2AbZY0bZQ96WlnJ5RyxK4Tp09Ed76di+naXEyUUhk+f+dAxT8TRN6KG7MNlRxu3oOTedfIDKy5r57zY6vE7LI+TXQjwtRe8+TYvN7lo2lPkQvD4YBveQvmtD7Kl/Isu6fwroPnF18+f7n4mZ8KXz4fYUv1Ksr7z5nV5nWZA/wAR/ufhEqMiF2IAgEnkbIGJxhHE0yV5ajeLTH3uXoW55ptp0p1PhRDur6hbL/klp2LS+zzwNOzXzNo4OzseNreeRqXeKa8nSdfRsljRt409L0s5K/ytVuvdXux2bel/bUWeSCqEAQBAOnG4pKNN6lQ2VAWY8wF+ueSkorFmdOnKpNQitL0GFZaym+KrvWfax1DzVGpVHQOs3PLKWpNzk5M+h2ttG3pRpR5N75X/AHkPGqkkAAkkgADaSdQA57zE3tpLFm25o5EGCwyobcY3jVSOVyNYB3AWA6L8st6FLg4YcpwGUbx3Vdz5NS6PXWQ3CVl3iaIoIflKwOlbatLY34vJ6NLdNV3VzY5q1vwJ+Q7LhavDS+GO98nZr7DKpWHYlozDzcXG1WaqCaNMeMASNJ2Hirca9Q8Y2/h3yTbUVUeL1Ip8r5QdrTUab997lt+3aXsZh5P9Ae2rd+TeK0tm9nO+2r3n92PkffATJ/oD2tbvxxWls3se2r3n7o+Q8BMn+gPa1u/HFaWzex7avefuj5GR5RphK1VVFlWpVVRuCuwA18wEq5LCTX1Z2tCTlShJ63FPcjoTaOkfnPEZy1M/Q8vT5mQGOzNwVeo1SpSYu5ux42qLnZsV7DZNMrenJ4teJY0sq3dKChCWCX0j5HT4BZP9C3bVu/MeK0tm9mz21e8/ux8j1YbNHA09mGpH64NT+cmZK3pr/U0zypdz11H1aPDAmaaBQAoAA2ACwHQJuILbbxZ5cp5To4ZNOvUVF5LnWeZVGtjzCYznGCxkzbQt6teWbTji/wC69hmGduez4sGlRDU6J1Nfy6g3NbyV5uXl3Str3Ln7sdCOtydkeFu1Uq6Zbl5v68nJtKlIpdn1lItcEXFxzi5FxvFwR7DPTxNPUcTPD03vIXzWh9lS/kWXdP4V0Hzi6+fP9z8TM+FH58PsaX89WV158zq8zrMgf4j/AHPwiVGRS7NNyBmPhK2GoVXFXSenTZrOQLsoJtuGuWNO1pygm+VHJXeWbmlXnTi1gpNatjJ7A5oYGibrQQnbepeob7xpk29k3xt6cdS+5XVsqXdXRKb6tHhgTgFtk3FefYAgCAIAgGbcKGXdJhhKZ1LZq9t+1EPRqY/dlfeVf9EdTkGywTuJL6L7v7dpQJBOlJHN/KKYautZ6Rq6Fyi6WiA2wMdRvYX1b7HkmylNQlnNYkS9t53FF04yzcdbwx0bC6fGePVT23/0kzjv/XeUX5cf6nd9Sj5Zyk+KrvWfa51DkVRqVR0DrNzyyFUm5ycmdBa28belGlHk3vlf96Dy0KLVGVEBZmIVRvLGwExSbeCNs5xhFyk8EtJueb2SVweHSiusgXdvOc62br2bgAOSXNKmoRUUfPry6lc1pVHy7lyElNhFEAQDAcr/ADiv9tW/UaUc/ifS/E+j23yIftj4I8wOueG5rFGhfGh/8T/X/pydx3/rv9Dmfy5/6931HxoH1T/X/pxx3/rv9B+XP/Xu+o+NA+qf6/8ATjjv/Xf6D8uf+vd9TrqcJ7/RwqDprE+4IJ4718kd/oZR/DkeWp3fUicdn/jatwrU6Q/w08brcn3WmqV3UerQTaOQ7SGmScul+WBWsRXeoxaozux2s7Fm6zySO228WWsKcacc2CwWxaDrnhmW3M/Mx8WRVrhkobQNYar9Xcn8XLybxKoWznplq8SkynleNvjTpaZ7o+v07dhw4S6SpjFVQFVaFIKALAANUAAHIJ5drCpgti+5lkKTlauUni3J+CKrIxcl+wHCOKVKnT+DE6CIt+NAvoqBe2hzSdG8SSWBzVX8Puc5T4TW29XqVjOrLfw6uKoTQ8RU0dLS8lmN72Hne6R61ThJZ2Bb5Ps+KUeDxx0t7NnkRE0k43HNM2wGFJ9BR/kEuaPy49CPnuUP8ur+6XiVzHY6viVpVTxxp16hTC0KVXiCUCO4q1qoGkSwQkKLAAjaZplKUsJcj1JPDtZZ0qNKi501hnQWMpSWdpxSwjHVoxwx04v6HHBY2rQ496XwkHDFfhWFrVePBRl0tOhVJuGC3Nr2NrWnkZOOLWOjWnp7Ge1aVOrmRnm/8nwzis3TjhhKOrDHRjhjy4l5pVA6hlNwwBB3gi4MmJ4lBKLi2nyHODwQBAIzOPK64PDvVaxI1IvnOfJX/c8wJmurUUIuRKsrWVzWVNdb2Ll/u0w2vWaozO5LMxLMTykm5Mpm23iz6DCEYRUYrBLQcJ4ZiAIAgF/4Lsh6THFONS6SUL79juOjWo+9J1nS/wB31HNZfvcErePS/svv2GkywOWEAQBAMByv84r/AG1b9RpRz+J9L8T6PbfIh+2PgjyzE3iAIAgCAfCbbYGGJMZKzZxeJtxdFgvn1PETpudbD6oM3QoTnqRBuMpW1D45adi0v062jQM3swKNAh65FaoNYBFqSnmX6R5z1CTaVpGOmWlnNXuXKtZZtL3Y7318nV2suMllIZJwofPh9jS/nqSrvPmdS+52eQP8R/ufgipSKXYgCAIBt2bVLTydh12aWHpjrpgS5pLGlFfRHz++lm3lR7JvxK9hsN8Ko4LDOp08LUWni0DFWUU6FRFcFSG0G8Qhht0umaEs9Rg+R6ewsp1OAq1q8XoqJuLwxTxkm1yrFaU09hyVTgExtBUPyrgYIGxeq1WkARe+kwVr3LbByz35alFLXq+pi2ryVGq5fCvf2RSfYsVqS1vkLhkzC8TRpUr34tKaX36Chb+6SYRzYpbCmr1OEqSntbfaemZGoQBAIzLWQaGM0RXVmCXKgO6i52khSLnVy8++a6lKNT4iVa3ta2bdJ4Y/RPxRF+AOT/RP2tXvTVxSls3sme273nd2PkPAHJ/on7Wr3o4pS2b2Pbd7zu7HyHgDk/0T9rV70cUpbN7Htu953dj5DwByf6J+1q96OKUtm9j23e87ux8h4A5P9E/bVe9HFKWzex7bved3Y+RYcFhUo01p0xoogCqNwHOdp55IjFRWCKyrUlUm5zeLek7p6YCAIAgFbr5jYF2Z2pPpMWZvlao1sSTqDatZMju1pN44b2WkMs3kIqKloSw1R8jh4A5P9E/a1e9POKUtm9mXtu953dj5DwByf6J+1q96OKUtm9j23e87ux8h4A5P9E/a1e9HFKWzex7bved3Y+Q8Acn+iftavejilLZvY9t3vO7sfI5U8w8ng34knpq1SOrTnqtaWzezx5avWsM/dHyJXA5Dw1A3pUKKHzgg0vxbZtjShHUiHVvK9XRObfX9iQmZGEAQCFyvmthcXU4yujM+iFuKjrqBJGpWt9IzTOhCbxkidbZSuLeGZTlgscdSfijxeAOT/RP2tXvTDilLZvZI9t3vO7sfIeAOT/RP2tXvRxSls3se273nd2PkPAHJ/on7Wr3o4pS2b2Pbd7zu7HyHgDk/0T9rV70cUpbN7Htu953dj5FhweFWjTSnTFkRVVRcmwUWAudZ1CSIpRWCKypUlUm5y1t4nkynkShiSGqpd11K6syVANwdCDbmvMZU4y0tG6hd1qKag9D5Hg12PFHzJuQcPh2L008cixqOzVKlt2m5JA5hPI04xeKPa15WrRzZPRsSSXYsESU2EU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2Q=="/>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019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a:prstGeom prst="rect">
            <a:avLst/>
          </a:prstGeom>
        </p:spPr>
        <p:txBody>
          <a:bodyPr anchor="t">
            <a:normAutofit/>
          </a:bodyPr>
          <a:lstStyle>
            <a:lvl1pPr algn="l">
              <a:defRPr sz="2800" b="1" cap="none">
                <a:solidFill>
                  <a:srgbClr val="00584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3420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74"/>
            <a:ext cx="5843639"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0"/>
            <a:ext cx="6400800" cy="12954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037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59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74"/>
            <a:ext cx="5843639" cy="1143000"/>
          </a:xfrm>
          <a:prstGeom prst="rect">
            <a:avLst/>
          </a:prstGeom>
        </p:spPr>
        <p:txBody>
          <a:bodyPr/>
          <a:lstStyle/>
          <a:p>
            <a:r>
              <a:rPr lang="en-US" smtClean="0"/>
              <a:t>Click to edit Master title style</a:t>
            </a:r>
            <a:endParaRPr lang="en-US"/>
          </a:p>
        </p:txBody>
      </p:sp>
      <p:sp>
        <p:nvSpPr>
          <p:cNvPr id="6" name="Rectangle 5"/>
          <p:cNvSpPr/>
          <p:nvPr userDrawn="1"/>
        </p:nvSpPr>
        <p:spPr>
          <a:xfrm>
            <a:off x="0" y="0"/>
            <a:ext cx="6400800" cy="12954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userDrawn="1"/>
        </p:nvSpPr>
        <p:spPr>
          <a:xfrm>
            <a:off x="304800" y="381000"/>
            <a:ext cx="5590458" cy="836459"/>
          </a:xfrm>
          <a:prstGeom prst="rect">
            <a:avLst/>
          </a:prstGeom>
        </p:spPr>
        <p:txBody>
          <a:bodyPr anchor="t" anchorCtr="0"/>
          <a:lstStyle>
            <a:lvl1pPr algn="l">
              <a:defRPr>
                <a:solidFill>
                  <a:srgbClr val="00584B"/>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FF"/>
                </a:solidFill>
                <a:effectLst/>
                <a:uLnTx/>
                <a:uFillTx/>
                <a:latin typeface="Lucida Grande"/>
                <a:ea typeface="+mj-ea"/>
                <a:cs typeface="+mj-cs"/>
              </a:rPr>
              <a:t>Click to edit</a:t>
            </a:r>
            <a:endParaRPr kumimoji="0" lang="en-US" sz="3600" b="1" i="0" u="none" strike="noStrike" kern="1200" cap="none" spc="0" normalizeH="0" baseline="0" noProof="0" dirty="0">
              <a:ln>
                <a:noFill/>
              </a:ln>
              <a:solidFill>
                <a:srgbClr val="FFFFFF"/>
              </a:solidFill>
              <a:effectLst/>
              <a:uLnTx/>
              <a:uFillTx/>
              <a:latin typeface="Lucida Grande"/>
              <a:ea typeface="+mj-ea"/>
              <a:cs typeface="+mj-cs"/>
            </a:endParaRPr>
          </a:p>
        </p:txBody>
      </p:sp>
    </p:spTree>
    <p:extLst>
      <p:ext uri="{BB962C8B-B14F-4D97-AF65-F5344CB8AC3E}">
        <p14:creationId xmlns:p14="http://schemas.microsoft.com/office/powerpoint/2010/main" val="156284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6400800" cy="12954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userDrawn="1"/>
        </p:nvSpPr>
        <p:spPr>
          <a:xfrm>
            <a:off x="304800" y="304800"/>
            <a:ext cx="5590458" cy="836459"/>
          </a:xfrm>
          <a:prstGeom prst="rect">
            <a:avLst/>
          </a:prstGeom>
        </p:spPr>
        <p:txBody>
          <a:bodyPr anchor="t" anchorCtr="0"/>
          <a:lstStyle>
            <a:lvl1pPr algn="l">
              <a:defRPr>
                <a:solidFill>
                  <a:srgbClr val="00584B"/>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FF"/>
                </a:solidFill>
                <a:effectLst/>
                <a:uLnTx/>
                <a:uFillTx/>
                <a:latin typeface="Lucida Grande"/>
                <a:ea typeface="+mj-ea"/>
                <a:cs typeface="+mj-cs"/>
              </a:rPr>
              <a:t>Click to edit</a:t>
            </a:r>
            <a:endParaRPr kumimoji="0" lang="en-US" sz="3600" b="1" i="0" u="none" strike="noStrike" kern="1200" cap="none" spc="0" normalizeH="0" baseline="0" noProof="0" dirty="0">
              <a:ln>
                <a:noFill/>
              </a:ln>
              <a:solidFill>
                <a:srgbClr val="FFFFFF"/>
              </a:solidFill>
              <a:effectLst/>
              <a:uLnTx/>
              <a:uFillTx/>
              <a:latin typeface="Lucida Grande"/>
              <a:ea typeface="+mj-ea"/>
              <a:cs typeface="+mj-cs"/>
            </a:endParaRPr>
          </a:p>
        </p:txBody>
      </p:sp>
    </p:spTree>
    <p:extLst>
      <p:ext uri="{BB962C8B-B14F-4D97-AF65-F5344CB8AC3E}">
        <p14:creationId xmlns:p14="http://schemas.microsoft.com/office/powerpoint/2010/main" val="3345826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3008313" cy="118110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781300"/>
            <a:ext cx="3008313" cy="334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7"/>
          <p:cNvSpPr/>
          <p:nvPr userDrawn="1"/>
        </p:nvSpPr>
        <p:spPr>
          <a:xfrm>
            <a:off x="0" y="0"/>
            <a:ext cx="6400800" cy="12954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23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cstate="email"/>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295400"/>
            <a:ext cx="9144000" cy="55626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PG Primary Horizontal Logo CMYK BMP (Primary).bmp"/>
          <p:cNvPicPr>
            <a:picLocks noChangeAspect="1"/>
          </p:cNvPicPr>
          <p:nvPr/>
        </p:nvPicPr>
        <p:blipFill>
          <a:blip r:embed="rId18" cstate="email"/>
          <a:stretch>
            <a:fillRect/>
          </a:stretch>
        </p:blipFill>
        <p:spPr>
          <a:xfrm>
            <a:off x="6781800" y="6148912"/>
            <a:ext cx="2206557" cy="632888"/>
          </a:xfrm>
          <a:prstGeom prst="rect">
            <a:avLst/>
          </a:prstGeom>
        </p:spPr>
      </p:pic>
      <p:sp>
        <p:nvSpPr>
          <p:cNvPr id="3" name="Text Placeholder 2"/>
          <p:cNvSpPr>
            <a:spLocks noGrp="1"/>
          </p:cNvSpPr>
          <p:nvPr>
            <p:ph type="body" idx="1"/>
          </p:nvPr>
        </p:nvSpPr>
        <p:spPr>
          <a:xfrm>
            <a:off x="917676" y="1600200"/>
            <a:ext cx="776912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9525"/>
            <a:ext cx="6400800" cy="12954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and-raised-conference-table.jpg"/>
          <p:cNvPicPr>
            <a:picLocks noChangeAspect="1"/>
          </p:cNvPicPr>
          <p:nvPr/>
        </p:nvPicPr>
        <p:blipFill>
          <a:blip r:embed="rId19" cstate="email">
            <a:duotone>
              <a:prstClr val="black"/>
              <a:srgbClr val="D9C3A5">
                <a:tint val="50000"/>
                <a:satMod val="180000"/>
              </a:srgbClr>
            </a:duotone>
          </a:blip>
          <a:srcRect/>
          <a:stretch>
            <a:fillRect/>
          </a:stretch>
        </p:blipFill>
        <p:spPr>
          <a:xfrm>
            <a:off x="6400800" y="0"/>
            <a:ext cx="2743200" cy="1295400"/>
          </a:xfrm>
          <a:prstGeom prst="rect">
            <a:avLst/>
          </a:prstGeom>
        </p:spPr>
      </p:pic>
      <p:sp>
        <p:nvSpPr>
          <p:cNvPr id="14" name="TextBox 13"/>
          <p:cNvSpPr txBox="1"/>
          <p:nvPr userDrawn="1"/>
        </p:nvSpPr>
        <p:spPr>
          <a:xfrm>
            <a:off x="6412637" y="902934"/>
            <a:ext cx="2731363" cy="240066"/>
          </a:xfrm>
          <a:prstGeom prst="rect">
            <a:avLst/>
          </a:prstGeom>
          <a:solidFill>
            <a:srgbClr val="523D33">
              <a:alpha val="56078"/>
            </a:srgbClr>
          </a:solidFill>
          <a:ln>
            <a:noFill/>
          </a:ln>
        </p:spPr>
        <p:txBody>
          <a:bodyPr wrap="square" tIns="54864" bIns="0" rtlCol="0">
            <a:spAutoFit/>
          </a:bodyPr>
          <a:lstStyle/>
          <a:p>
            <a:pPr algn="ctr">
              <a:lnSpc>
                <a:spcPct val="100000"/>
              </a:lnSpc>
              <a:spcBef>
                <a:spcPts val="0"/>
              </a:spcBef>
              <a:spcAft>
                <a:spcPts val="600"/>
              </a:spcAft>
            </a:pPr>
            <a:r>
              <a:rPr lang="en-US" sz="1200" b="1" spc="100" dirty="0" smtClean="0">
                <a:solidFill>
                  <a:srgbClr val="FFFFFF"/>
                </a:solidFill>
                <a:latin typeface="Lucida Grande"/>
              </a:rPr>
              <a:t> EMPLOYEE BENEFITS             </a:t>
            </a:r>
            <a:endParaRPr lang="en-US" sz="1200" b="1" spc="100" dirty="0">
              <a:solidFill>
                <a:srgbClr val="FFFFFF"/>
              </a:solidFill>
              <a:latin typeface="Lucida Grande"/>
            </a:endParaRPr>
          </a:p>
        </p:txBody>
      </p:sp>
    </p:spTree>
    <p:extLst>
      <p:ext uri="{BB962C8B-B14F-4D97-AF65-F5344CB8AC3E}">
        <p14:creationId xmlns:p14="http://schemas.microsoft.com/office/powerpoint/2010/main" val="3595150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4" r:id="rId13"/>
    <p:sldLayoutId id="2147483675" r:id="rId14"/>
    <p:sldLayoutId id="2147483677" r:id="rId15"/>
  </p:sldLayoutIdLst>
  <p:hf hdr="0" ftr="0"/>
  <p:txStyles>
    <p:titleStyle>
      <a:lvl1pPr algn="l" defTabSz="457200" rtl="0" eaLnBrk="1" latinLnBrk="0" hangingPunct="1">
        <a:spcBef>
          <a:spcPct val="0"/>
        </a:spcBef>
        <a:buNone/>
        <a:defRPr sz="2800" b="1" i="0" kern="1200">
          <a:solidFill>
            <a:srgbClr val="FFFFFF"/>
          </a:solidFill>
          <a:latin typeface="Lucida Grande"/>
          <a:ea typeface="+mj-ea"/>
          <a:cs typeface="+mj-cs"/>
        </a:defRPr>
      </a:lvl1pPr>
    </p:titleStyle>
    <p:bodyStyle>
      <a:lvl1pPr marL="342900" indent="-342900" algn="l" defTabSz="457200" rtl="0" eaLnBrk="1" latinLnBrk="0" hangingPunct="1">
        <a:spcBef>
          <a:spcPct val="20000"/>
        </a:spcBef>
        <a:buClr>
          <a:srgbClr val="E8CD4F"/>
        </a:buClr>
        <a:buFont typeface="Lucida Grande"/>
        <a:buChar char="■"/>
        <a:defRPr sz="2400" b="1" i="0" kern="1200">
          <a:solidFill>
            <a:srgbClr val="523D33"/>
          </a:solidFill>
          <a:latin typeface="Lucida Grande"/>
          <a:ea typeface="+mn-ea"/>
          <a:cs typeface="Lucida Grande"/>
        </a:defRPr>
      </a:lvl1pPr>
      <a:lvl2pPr marL="742950" indent="-285750" algn="l" defTabSz="457200" rtl="0" eaLnBrk="1" latinLnBrk="0" hangingPunct="1">
        <a:spcBef>
          <a:spcPct val="20000"/>
        </a:spcBef>
        <a:buFont typeface="Arial"/>
        <a:buChar char="⁃"/>
        <a:defRPr sz="2200" b="0" i="0" kern="1200">
          <a:solidFill>
            <a:srgbClr val="523D33">
              <a:alpha val="80000"/>
            </a:srgbClr>
          </a:solidFill>
          <a:latin typeface="Lucida Grande"/>
          <a:ea typeface="+mn-ea"/>
          <a:cs typeface="Lucida Grande"/>
        </a:defRPr>
      </a:lvl2pPr>
      <a:lvl3pPr marL="1143000" indent="-228600" algn="l" defTabSz="457200" rtl="0" eaLnBrk="1" latinLnBrk="0" hangingPunct="1">
        <a:spcBef>
          <a:spcPct val="20000"/>
        </a:spcBef>
        <a:buFont typeface="Arial"/>
        <a:buChar char="•"/>
        <a:defRPr sz="2000" b="0" i="0" kern="1200">
          <a:solidFill>
            <a:srgbClr val="523D33">
              <a:alpha val="80000"/>
            </a:srgbClr>
          </a:solidFill>
          <a:latin typeface="Lucida Grande"/>
          <a:ea typeface="+mn-ea"/>
          <a:cs typeface="Lucida Grande"/>
        </a:defRPr>
      </a:lvl3pPr>
      <a:lvl4pPr marL="1600200" indent="-228600" algn="l" defTabSz="457200" rtl="0" eaLnBrk="1" latinLnBrk="0" hangingPunct="1">
        <a:spcBef>
          <a:spcPct val="20000"/>
        </a:spcBef>
        <a:buFont typeface="Arial"/>
        <a:buChar char="⁃"/>
        <a:defRPr sz="1800" b="0" i="0" kern="1200">
          <a:solidFill>
            <a:srgbClr val="523D33">
              <a:alpha val="80000"/>
            </a:srgbClr>
          </a:solidFill>
          <a:latin typeface="Lucida Grande"/>
          <a:ea typeface="+mn-ea"/>
          <a:cs typeface="Lucida Grande"/>
        </a:defRPr>
      </a:lvl4pPr>
      <a:lvl5pPr marL="2057400" indent="-228600" algn="l" defTabSz="457200" rtl="0" eaLnBrk="1" latinLnBrk="0" hangingPunct="1">
        <a:spcBef>
          <a:spcPct val="20000"/>
        </a:spcBef>
        <a:buFont typeface="Arial"/>
        <a:buChar char="・"/>
        <a:defRPr sz="1600" b="0" i="0" kern="1200">
          <a:solidFill>
            <a:srgbClr val="523D33">
              <a:alpha val="80000"/>
            </a:srgbClr>
          </a:solidFill>
          <a:latin typeface="Lucida Grande"/>
          <a:ea typeface="+mn-ea"/>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android-trick.biz/category/obamacare&amp;ei=EWG9VK-SOYO7yQTczYLACw&amp;bvm=bv.83829542,d.aWw&amp;psig=AFQjCNGpPrY2ddxpiK35OTlVjHHEMqzH6A&amp;ust=1421783654551481"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1828800"/>
            <a:ext cx="6172200" cy="1065059"/>
          </a:xfrm>
        </p:spPr>
        <p:txBody>
          <a:bodyPr>
            <a:noAutofit/>
          </a:bodyPr>
          <a:lstStyle/>
          <a:p>
            <a:r>
              <a:rPr lang="en-US" altLang="en-US" sz="3600" dirty="0" smtClean="0">
                <a:latin typeface="+mj-lt"/>
              </a:rPr>
              <a:t>WELCOME TO TODAY’S WEBINAR!</a:t>
            </a:r>
            <a:r>
              <a:rPr lang="en-US" altLang="en-US" b="1" dirty="0" smtClean="0">
                <a:latin typeface="+mj-lt"/>
              </a:rPr>
              <a:t/>
            </a:r>
            <a:br>
              <a:rPr lang="en-US" altLang="en-US" b="1" dirty="0" smtClean="0">
                <a:latin typeface="+mj-lt"/>
              </a:rPr>
            </a:br>
            <a:r>
              <a:rPr lang="en-US" altLang="en-US" b="1" dirty="0" smtClean="0">
                <a:latin typeface="+mj-lt"/>
              </a:rPr>
              <a:t/>
            </a:r>
            <a:br>
              <a:rPr lang="en-US" altLang="en-US" b="1" dirty="0" smtClean="0">
                <a:latin typeface="+mj-lt"/>
              </a:rPr>
            </a:br>
            <a:r>
              <a:rPr lang="en-US" altLang="en-US" b="1" dirty="0" smtClean="0">
                <a:solidFill>
                  <a:schemeClr val="tx1"/>
                </a:solidFill>
                <a:latin typeface="+mj-lt"/>
              </a:rPr>
              <a:t>Affordable </a:t>
            </a:r>
            <a:r>
              <a:rPr lang="en-US" altLang="en-US" b="1" dirty="0">
                <a:solidFill>
                  <a:schemeClr val="tx1"/>
                </a:solidFill>
                <a:latin typeface="+mj-lt"/>
              </a:rPr>
              <a:t>Care Act (ACA) Employer </a:t>
            </a:r>
            <a:r>
              <a:rPr lang="en-US" altLang="en-US" b="1" dirty="0" smtClean="0">
                <a:solidFill>
                  <a:schemeClr val="tx1"/>
                </a:solidFill>
                <a:latin typeface="+mj-lt"/>
              </a:rPr>
              <a:t>Reporting</a:t>
            </a:r>
            <a:r>
              <a:rPr lang="en-US" altLang="en-US" sz="2400" b="1" dirty="0" smtClean="0">
                <a:solidFill>
                  <a:schemeClr val="tx1"/>
                </a:solidFill>
                <a:latin typeface="+mj-lt"/>
              </a:rPr>
              <a:t/>
            </a:r>
            <a:br>
              <a:rPr lang="en-US" altLang="en-US" sz="2400" b="1" dirty="0" smtClean="0">
                <a:solidFill>
                  <a:schemeClr val="tx1"/>
                </a:solidFill>
                <a:latin typeface="+mj-lt"/>
              </a:rPr>
            </a:br>
            <a:r>
              <a:rPr lang="en-US" altLang="en-US" sz="2400" b="1" dirty="0">
                <a:latin typeface="+mj-lt"/>
              </a:rPr>
              <a:t/>
            </a:r>
            <a:br>
              <a:rPr lang="en-US" altLang="en-US" sz="2400" b="1" dirty="0">
                <a:latin typeface="+mj-lt"/>
              </a:rPr>
            </a:br>
            <a:r>
              <a:rPr lang="en-US" altLang="en-US" sz="2000" dirty="0">
                <a:latin typeface="+mj-lt"/>
              </a:rPr>
              <a:t>Requirements Under </a:t>
            </a:r>
            <a:r>
              <a:rPr lang="en-US" altLang="en-US" sz="2000" dirty="0" smtClean="0">
                <a:latin typeface="+mj-lt"/>
              </a:rPr>
              <a:t>IRC Sections </a:t>
            </a:r>
            <a:r>
              <a:rPr lang="en-US" altLang="en-US" sz="2000" dirty="0">
                <a:latin typeface="+mj-lt"/>
              </a:rPr>
              <a:t>6055 And </a:t>
            </a:r>
            <a:r>
              <a:rPr lang="en-US" altLang="en-US" sz="2000" dirty="0" smtClean="0">
                <a:latin typeface="+mj-lt"/>
              </a:rPr>
              <a:t>6056</a:t>
            </a:r>
            <a:br>
              <a:rPr lang="en-US" altLang="en-US" sz="2000" dirty="0" smtClean="0">
                <a:latin typeface="+mj-lt"/>
              </a:rPr>
            </a:br>
            <a:r>
              <a:rPr lang="en-US" altLang="en-US" sz="2000" dirty="0" smtClean="0">
                <a:latin typeface="+mj-lt"/>
              </a:rPr>
              <a:t>Self Funded Health Plans </a:t>
            </a:r>
            <a:endParaRPr lang="en-US" altLang="en-US" sz="20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669214" cy="904875"/>
          </a:xfrm>
        </p:spPr>
        <p:txBody>
          <a:bodyPr>
            <a:normAutofit fontScale="90000"/>
          </a:bodyPr>
          <a:lstStyle/>
          <a:p>
            <a:r>
              <a:rPr lang="en-US" altLang="en-US" dirty="0" smtClean="0"/>
              <a:t>Who is ACA Full-Time?</a:t>
            </a:r>
            <a:r>
              <a:rPr lang="en-US" altLang="en-US" sz="2800" dirty="0" smtClean="0"/>
              <a:t/>
            </a:r>
            <a:br>
              <a:rPr lang="en-US" altLang="en-US" sz="2800" dirty="0" smtClean="0"/>
            </a:br>
            <a:r>
              <a:rPr lang="en-US" altLang="en-US" sz="2800" dirty="0" smtClean="0"/>
              <a:t> </a:t>
            </a:r>
            <a:endParaRPr lang="en-US" sz="2800" dirty="0"/>
          </a:p>
        </p:txBody>
      </p:sp>
      <p:sp>
        <p:nvSpPr>
          <p:cNvPr id="3" name="Rectangle 3"/>
          <p:cNvSpPr txBox="1">
            <a:spLocks noChangeArrowheads="1"/>
          </p:cNvSpPr>
          <p:nvPr/>
        </p:nvSpPr>
        <p:spPr>
          <a:xfrm>
            <a:off x="304800" y="1447800"/>
            <a:ext cx="8686800" cy="4678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57200">
              <a:spcBef>
                <a:spcPts val="1800"/>
              </a:spcBef>
              <a:buClr>
                <a:schemeClr val="accent2"/>
              </a:buClr>
              <a:buFont typeface="Wingdings" panose="05000000000000000000" pitchFamily="2" charset="2"/>
              <a:buChar char="§"/>
            </a:pPr>
            <a:r>
              <a:rPr lang="en-US" altLang="en-US" sz="2200" b="1" dirty="0" smtClean="0">
                <a:solidFill>
                  <a:srgbClr val="523D33"/>
                </a:solidFill>
                <a:cs typeface="Lucida Grande"/>
              </a:rPr>
              <a:t>Each ALE member is independently responsible for identifying its ACA full-time employees for purposes of reporting</a:t>
            </a:r>
          </a:p>
          <a:p>
            <a:pPr defTabSz="457200">
              <a:spcBef>
                <a:spcPts val="1800"/>
              </a:spcBef>
              <a:buClr>
                <a:schemeClr val="accent2"/>
              </a:buClr>
              <a:buFont typeface="Wingdings" panose="05000000000000000000" pitchFamily="2" charset="2"/>
              <a:buChar char="§"/>
            </a:pPr>
            <a:r>
              <a:rPr lang="en-US" altLang="en-US" sz="2200" b="1" dirty="0" smtClean="0">
                <a:solidFill>
                  <a:srgbClr val="523D33"/>
                </a:solidFill>
                <a:cs typeface="Lucida Grande"/>
              </a:rPr>
              <a:t>ACA rules identify two methods for identifying ACA full-time employees </a:t>
            </a:r>
          </a:p>
          <a:p>
            <a:pPr lvl="1" defTabSz="457200">
              <a:spcBef>
                <a:spcPts val="1800"/>
              </a:spcBef>
              <a:buClr>
                <a:schemeClr val="accent2"/>
              </a:buClr>
              <a:buFont typeface="Wingdings" panose="05000000000000000000" pitchFamily="2" charset="2"/>
              <a:buChar char="§"/>
            </a:pPr>
            <a:r>
              <a:rPr lang="en-US" altLang="en-US" sz="1800" dirty="0" smtClean="0">
                <a:solidFill>
                  <a:srgbClr val="523D33"/>
                </a:solidFill>
                <a:cs typeface="Lucida Grande"/>
              </a:rPr>
              <a:t>The monthly measurement method</a:t>
            </a:r>
          </a:p>
          <a:p>
            <a:pPr lvl="1" defTabSz="457200">
              <a:spcBef>
                <a:spcPts val="1800"/>
              </a:spcBef>
              <a:buClr>
                <a:schemeClr val="accent2"/>
              </a:buClr>
              <a:buFont typeface="Wingdings" panose="05000000000000000000" pitchFamily="2" charset="2"/>
              <a:buChar char="§"/>
            </a:pPr>
            <a:r>
              <a:rPr lang="en-US" altLang="en-US" sz="1800" dirty="0" smtClean="0">
                <a:solidFill>
                  <a:srgbClr val="523D33"/>
                </a:solidFill>
                <a:cs typeface="Lucida Grande"/>
              </a:rPr>
              <a:t>The look-back measurement period method</a:t>
            </a:r>
          </a:p>
          <a:p>
            <a:pPr defTabSz="457200">
              <a:spcBef>
                <a:spcPts val="1800"/>
              </a:spcBef>
              <a:buClr>
                <a:schemeClr val="accent2"/>
              </a:buClr>
              <a:buFont typeface="Wingdings" panose="05000000000000000000" pitchFamily="2" charset="2"/>
              <a:buChar char="§"/>
            </a:pPr>
            <a:r>
              <a:rPr lang="en-US" altLang="en-US" sz="2200" b="1" dirty="0" smtClean="0">
                <a:solidFill>
                  <a:srgbClr val="523D33"/>
                </a:solidFill>
                <a:cs typeface="Lucida Grande"/>
              </a:rPr>
              <a:t>ALE members should document the decision and establish procedures for the administration of these new rules</a:t>
            </a:r>
          </a:p>
          <a:p>
            <a:pPr defTabSz="457200">
              <a:spcBef>
                <a:spcPts val="1800"/>
              </a:spcBef>
              <a:buClr>
                <a:schemeClr val="accent2"/>
              </a:buClr>
              <a:buFont typeface="Wingdings" panose="05000000000000000000" pitchFamily="2" charset="2"/>
              <a:buChar char="§"/>
            </a:pPr>
            <a:r>
              <a:rPr lang="en-US" altLang="en-US" sz="2200" b="1" dirty="0" smtClean="0">
                <a:solidFill>
                  <a:srgbClr val="523D33"/>
                </a:solidFill>
                <a:cs typeface="Lucida Grande"/>
              </a:rPr>
              <a:t>Reach out to your TPG team for assistance if you have not yet finalized this step</a:t>
            </a:r>
          </a:p>
        </p:txBody>
      </p:sp>
    </p:spTree>
    <p:extLst>
      <p:ext uri="{BB962C8B-B14F-4D97-AF65-F5344CB8AC3E}">
        <p14:creationId xmlns:p14="http://schemas.microsoft.com/office/powerpoint/2010/main" val="2369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669214" cy="904875"/>
          </a:xfrm>
        </p:spPr>
        <p:txBody>
          <a:bodyPr>
            <a:normAutofit fontScale="90000"/>
          </a:bodyPr>
          <a:lstStyle/>
          <a:p>
            <a:r>
              <a:rPr lang="en-US" altLang="en-US" dirty="0" smtClean="0"/>
              <a:t>WARNING:  Details Ahead</a:t>
            </a:r>
            <a:r>
              <a:rPr lang="en-US" altLang="en-US" sz="2800" dirty="0" smtClean="0"/>
              <a:t/>
            </a:r>
            <a:br>
              <a:rPr lang="en-US" altLang="en-US" sz="2800" dirty="0" smtClean="0"/>
            </a:br>
            <a:r>
              <a:rPr lang="en-US" altLang="en-US" sz="2800" dirty="0" smtClean="0"/>
              <a:t> </a:t>
            </a:r>
            <a:endParaRPr lang="en-US" sz="2800" dirty="0"/>
          </a:p>
        </p:txBody>
      </p:sp>
      <p:sp>
        <p:nvSpPr>
          <p:cNvPr id="3" name="Rectangle 3"/>
          <p:cNvSpPr txBox="1">
            <a:spLocks noChangeArrowheads="1"/>
          </p:cNvSpPr>
          <p:nvPr/>
        </p:nvSpPr>
        <p:spPr>
          <a:xfrm>
            <a:off x="304800" y="1447800"/>
            <a:ext cx="8686800" cy="4678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57200">
              <a:spcBef>
                <a:spcPts val="1800"/>
              </a:spcBef>
              <a:buClr>
                <a:schemeClr val="accent2"/>
              </a:buClr>
              <a:buNone/>
            </a:pPr>
            <a:endParaRPr lang="en-US" altLang="en-US" sz="2000" b="1" dirty="0" smtClean="0">
              <a:solidFill>
                <a:srgbClr val="523D33"/>
              </a:solidFill>
              <a:latin typeface="Lucida Grande"/>
              <a:cs typeface="Lucida Grande"/>
            </a:endParaRPr>
          </a:p>
        </p:txBody>
      </p:sp>
      <p:pic>
        <p:nvPicPr>
          <p:cNvPr id="1027" name="Picture 3" descr="C:\Users\sfriend\AppData\Local\Microsoft\Windows\Temporary Internet Files\Content.IE5\2NX2T73H\Warning-Notification-4519-large[1].png"/>
          <p:cNvPicPr>
            <a:picLocks noChangeAspect="1" noChangeArrowheads="1"/>
          </p:cNvPicPr>
          <p:nvPr/>
        </p:nvPicPr>
        <p:blipFill>
          <a:blip r:embed="rId3"/>
          <a:srcRect/>
          <a:stretch>
            <a:fillRect/>
          </a:stretch>
        </p:blipFill>
        <p:spPr bwMode="auto">
          <a:xfrm>
            <a:off x="2209800" y="1884481"/>
            <a:ext cx="4191000" cy="4058285"/>
          </a:xfrm>
          <a:prstGeom prst="rect">
            <a:avLst/>
          </a:prstGeom>
          <a:noFill/>
        </p:spPr>
      </p:pic>
    </p:spTree>
    <p:extLst>
      <p:ext uri="{BB962C8B-B14F-4D97-AF65-F5344CB8AC3E}">
        <p14:creationId xmlns:p14="http://schemas.microsoft.com/office/powerpoint/2010/main" val="2369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 1094-C</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609600" y="-914400"/>
            <a:ext cx="20650200" cy="826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Methods</a:t>
            </a:r>
            <a:endParaRPr lang="en-US" dirty="0"/>
          </a:p>
        </p:txBody>
      </p:sp>
      <p:sp>
        <p:nvSpPr>
          <p:cNvPr id="4" name="Rectangle 3"/>
          <p:cNvSpPr txBox="1">
            <a:spLocks noChangeArrowheads="1"/>
          </p:cNvSpPr>
          <p:nvPr/>
        </p:nvSpPr>
        <p:spPr>
          <a:xfrm>
            <a:off x="304800" y="1447800"/>
            <a:ext cx="8686800" cy="4678363"/>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57200">
              <a:spcBef>
                <a:spcPts val="1800"/>
              </a:spcBef>
              <a:buClr>
                <a:schemeClr val="accent2"/>
              </a:buClr>
              <a:buFont typeface="Wingdings" panose="05000000000000000000" pitchFamily="2" charset="2"/>
              <a:buChar char="§"/>
            </a:pPr>
            <a:r>
              <a:rPr lang="en-US" altLang="en-US" sz="4000" b="1" dirty="0" smtClean="0">
                <a:solidFill>
                  <a:srgbClr val="523D33"/>
                </a:solidFill>
                <a:latin typeface="+mj-lt"/>
                <a:cs typeface="Lucida Grande"/>
              </a:rPr>
              <a:t>General Method</a:t>
            </a:r>
          </a:p>
          <a:p>
            <a:pPr lvl="2" defTabSz="457200">
              <a:spcBef>
                <a:spcPts val="1800"/>
              </a:spcBef>
              <a:buClr>
                <a:schemeClr val="accent2"/>
              </a:buClr>
              <a:buFont typeface="Wingdings" panose="05000000000000000000" pitchFamily="2" charset="2"/>
              <a:buChar char="§"/>
            </a:pPr>
            <a:r>
              <a:rPr lang="en-US" altLang="en-US" sz="3300" dirty="0" smtClean="0">
                <a:solidFill>
                  <a:srgbClr val="523D33"/>
                </a:solidFill>
                <a:latin typeface="+mj-lt"/>
                <a:cs typeface="Lucida Grande"/>
              </a:rPr>
              <a:t>Applies to all groups and requires the greatest amount of information collection</a:t>
            </a:r>
          </a:p>
          <a:p>
            <a:pPr defTabSz="457200">
              <a:spcBef>
                <a:spcPts val="1800"/>
              </a:spcBef>
              <a:buClr>
                <a:schemeClr val="accent2"/>
              </a:buClr>
              <a:buFont typeface="Wingdings" panose="05000000000000000000" pitchFamily="2" charset="2"/>
              <a:buChar char="§"/>
            </a:pPr>
            <a:r>
              <a:rPr lang="en-US" altLang="en-US" sz="4000" b="1" dirty="0" smtClean="0">
                <a:solidFill>
                  <a:srgbClr val="523D33"/>
                </a:solidFill>
                <a:latin typeface="+mj-lt"/>
                <a:cs typeface="Lucida Grande"/>
              </a:rPr>
              <a:t>Simplified Offer Methods</a:t>
            </a:r>
          </a:p>
          <a:p>
            <a:pPr lvl="1" defTabSz="457200">
              <a:spcBef>
                <a:spcPts val="1800"/>
              </a:spcBef>
              <a:buClr>
                <a:schemeClr val="accent2"/>
              </a:buClr>
              <a:buFont typeface="Wingdings" panose="05000000000000000000" pitchFamily="2" charset="2"/>
              <a:buChar char="§"/>
            </a:pPr>
            <a:r>
              <a:rPr lang="en-US" altLang="en-US" sz="3600" b="1" dirty="0" smtClean="0">
                <a:solidFill>
                  <a:srgbClr val="523D33"/>
                </a:solidFill>
                <a:latin typeface="+mj-lt"/>
                <a:cs typeface="Lucida Grande"/>
              </a:rPr>
              <a:t>Qualifying Offer Method </a:t>
            </a:r>
          </a:p>
          <a:p>
            <a:pPr lvl="2" defTabSz="457200">
              <a:spcBef>
                <a:spcPts val="1800"/>
              </a:spcBef>
              <a:buClr>
                <a:schemeClr val="accent2"/>
              </a:buClr>
              <a:buFont typeface="Wingdings" panose="05000000000000000000" pitchFamily="2" charset="2"/>
              <a:buChar char="§"/>
            </a:pPr>
            <a:r>
              <a:rPr lang="en-US" altLang="en-US" sz="3200" dirty="0" smtClean="0">
                <a:solidFill>
                  <a:srgbClr val="523D33"/>
                </a:solidFill>
                <a:cs typeface="Lucida Grande"/>
              </a:rPr>
              <a:t>MEC that meets the 60% AV test, offered to the employee and dependents, cost cannot exceed 9.5% of the federal mainland poverty level ($92.38 per month)</a:t>
            </a:r>
          </a:p>
          <a:p>
            <a:pPr lvl="2" defTabSz="457200">
              <a:spcBef>
                <a:spcPts val="1800"/>
              </a:spcBef>
              <a:buClr>
                <a:schemeClr val="accent2"/>
              </a:buClr>
              <a:buFont typeface="Wingdings" panose="05000000000000000000" pitchFamily="2" charset="2"/>
              <a:buChar char="§"/>
            </a:pPr>
            <a:r>
              <a:rPr lang="en-US" altLang="en-US" sz="3200" dirty="0" smtClean="0">
                <a:solidFill>
                  <a:srgbClr val="523D33"/>
                </a:solidFill>
                <a:cs typeface="Lucida Grande"/>
              </a:rPr>
              <a:t>Does not require the employer to report cost information specific to the employee receiving the qualified offer</a:t>
            </a:r>
            <a:endParaRPr lang="en-US" altLang="en-US" sz="3200" b="1" dirty="0" smtClean="0">
              <a:solidFill>
                <a:srgbClr val="523D33"/>
              </a:solidFill>
              <a:latin typeface="+mj-lt"/>
              <a:cs typeface="Lucida Grande"/>
            </a:endParaRPr>
          </a:p>
          <a:p>
            <a:pPr lvl="1" defTabSz="457200">
              <a:spcBef>
                <a:spcPts val="1800"/>
              </a:spcBef>
              <a:buClr>
                <a:schemeClr val="accent2"/>
              </a:buClr>
              <a:buFont typeface="Wingdings" panose="05000000000000000000" pitchFamily="2" charset="2"/>
              <a:buChar char="§"/>
            </a:pPr>
            <a:r>
              <a:rPr lang="en-US" altLang="en-US" sz="3600" b="1" dirty="0" smtClean="0">
                <a:solidFill>
                  <a:srgbClr val="523D33"/>
                </a:solidFill>
                <a:latin typeface="+mj-lt"/>
                <a:cs typeface="Lucida Grande"/>
              </a:rPr>
              <a:t>95% Transition Relief</a:t>
            </a:r>
          </a:p>
          <a:p>
            <a:pPr lvl="2" defTabSz="457200">
              <a:spcBef>
                <a:spcPts val="1800"/>
              </a:spcBef>
              <a:buClr>
                <a:schemeClr val="accent2"/>
              </a:buClr>
              <a:buFont typeface="Wingdings" panose="05000000000000000000" pitchFamily="2" charset="2"/>
              <a:buChar char="§"/>
            </a:pPr>
            <a:r>
              <a:rPr lang="en-US" altLang="en-US" sz="3200" dirty="0" smtClean="0">
                <a:solidFill>
                  <a:srgbClr val="523D33"/>
                </a:solidFill>
                <a:cs typeface="Lucida Grande"/>
              </a:rPr>
              <a:t>Does not require the employer to report cost information specific to any employees</a:t>
            </a:r>
            <a:endParaRPr lang="en-US" altLang="en-US" sz="3600" b="1" dirty="0" smtClean="0">
              <a:solidFill>
                <a:srgbClr val="523D33"/>
              </a:solidFill>
              <a:latin typeface="+mj-lt"/>
              <a:cs typeface="Lucida Grande"/>
            </a:endParaRPr>
          </a:p>
          <a:p>
            <a:pPr lvl="1" defTabSz="457200">
              <a:spcBef>
                <a:spcPts val="1800"/>
              </a:spcBef>
              <a:buClr>
                <a:schemeClr val="accent2"/>
              </a:buClr>
              <a:buFont typeface="Wingdings" panose="05000000000000000000" pitchFamily="2" charset="2"/>
              <a:buChar char="§"/>
            </a:pPr>
            <a:r>
              <a:rPr lang="en-US" altLang="en-US" sz="3600" b="1" dirty="0" smtClean="0">
                <a:solidFill>
                  <a:srgbClr val="523D33"/>
                </a:solidFill>
                <a:latin typeface="+mj-lt"/>
                <a:cs typeface="Lucida Grande"/>
              </a:rPr>
              <a:t>98% Offer Method</a:t>
            </a:r>
          </a:p>
          <a:p>
            <a:pPr lvl="2" defTabSz="457200">
              <a:spcBef>
                <a:spcPts val="1800"/>
              </a:spcBef>
              <a:buClr>
                <a:schemeClr val="accent2"/>
              </a:buClr>
              <a:buFont typeface="Wingdings" panose="05000000000000000000" pitchFamily="2" charset="2"/>
              <a:buChar char="§"/>
            </a:pPr>
            <a:r>
              <a:rPr lang="en-US" altLang="en-US" sz="3200" dirty="0" smtClean="0">
                <a:solidFill>
                  <a:schemeClr val="accent3"/>
                </a:solidFill>
              </a:rPr>
              <a:t>No requirement to identify full-time employees if qualified offer made to 98% of all full-time employees</a:t>
            </a:r>
          </a:p>
          <a:p>
            <a:pPr lvl="1" defTabSz="457200">
              <a:spcBef>
                <a:spcPts val="1800"/>
              </a:spcBef>
              <a:buClr>
                <a:schemeClr val="accent2"/>
              </a:buClr>
              <a:buFont typeface="Wingdings" panose="05000000000000000000" pitchFamily="2" charset="2"/>
              <a:buChar char="§"/>
            </a:pPr>
            <a:endParaRPr lang="en-US" altLang="en-US" sz="3600" b="1" dirty="0" smtClean="0">
              <a:solidFill>
                <a:srgbClr val="523D33"/>
              </a:solidFill>
              <a:latin typeface="+mj-lt"/>
              <a:cs typeface="Lucida Grande"/>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Form 1094-C</a:t>
            </a:r>
            <a:endParaRPr lang="en-US" sz="3200" dirty="0"/>
          </a:p>
        </p:txBody>
      </p:sp>
      <p:pic>
        <p:nvPicPr>
          <p:cNvPr id="2052" name="Picture 4" descr="C:\Users\sfriend\AppData\Local\Microsoft\Windows\Temporary Internet Files\Content.IE5\MT2TA0B4\irs-signage-300x243[1].jpg"/>
          <p:cNvPicPr>
            <a:picLocks noChangeAspect="1" noChangeArrowheads="1"/>
          </p:cNvPicPr>
          <p:nvPr/>
        </p:nvPicPr>
        <p:blipFill>
          <a:blip r:embed="rId2"/>
          <a:srcRect/>
          <a:stretch>
            <a:fillRect/>
          </a:stretch>
        </p:blipFill>
        <p:spPr bwMode="auto">
          <a:xfrm>
            <a:off x="1524000" y="1775459"/>
            <a:ext cx="5334000" cy="432054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0" y="-457200"/>
            <a:ext cx="18726408"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Left Arrow 5"/>
          <p:cNvSpPr/>
          <p:nvPr/>
        </p:nvSpPr>
        <p:spPr>
          <a:xfrm rot="18207726">
            <a:off x="6840486" y="2004793"/>
            <a:ext cx="304800" cy="12191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3" cstate="print"/>
          <a:srcRect/>
          <a:stretch>
            <a:fillRect/>
          </a:stretch>
        </p:blipFill>
        <p:spPr bwMode="auto">
          <a:xfrm>
            <a:off x="-76200" y="-381000"/>
            <a:ext cx="18821400" cy="7528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0" y="-228600"/>
            <a:ext cx="18478500" cy="739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 1095-C</a:t>
            </a:r>
            <a:endParaRPr lang="en-US" dirty="0"/>
          </a:p>
        </p:txBody>
      </p:sp>
      <p:sp>
        <p:nvSpPr>
          <p:cNvPr id="3" name="Rectangle 3"/>
          <p:cNvSpPr txBox="1">
            <a:spLocks noChangeArrowheads="1"/>
          </p:cNvSpPr>
          <p:nvPr/>
        </p:nvSpPr>
        <p:spPr>
          <a:xfrm>
            <a:off x="381000" y="1371600"/>
            <a:ext cx="8610600" cy="4678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1800"/>
              </a:spcBef>
              <a:buFont typeface="Arial" panose="020B0604020202020204" pitchFamily="34" charset="0"/>
              <a:buNone/>
            </a:pPr>
            <a:r>
              <a:rPr lang="en-US" altLang="en-US" sz="2200" b="1" dirty="0" smtClean="0"/>
              <a:t>For self funded employers, form 1095-C serves two purposes:</a:t>
            </a:r>
          </a:p>
          <a:p>
            <a:pPr>
              <a:lnSpc>
                <a:spcPct val="110000"/>
              </a:lnSpc>
              <a:spcBef>
                <a:spcPts val="1800"/>
              </a:spcBef>
              <a:buClr>
                <a:schemeClr val="accent2"/>
              </a:buClr>
              <a:buFont typeface="Wingdings" panose="05000000000000000000" pitchFamily="2" charset="2"/>
              <a:buChar char="§"/>
            </a:pPr>
            <a:r>
              <a:rPr lang="en-US" altLang="en-US" sz="1800" b="1" dirty="0" smtClean="0"/>
              <a:t>Employer Mandate (6056):  </a:t>
            </a:r>
            <a:r>
              <a:rPr lang="en-US" altLang="en-US" sz="1800" dirty="0" smtClean="0"/>
              <a:t>Parts I and II of the form provide information regarding the offer of coverage to any ACA full time employee for purposes of the employer mandate</a:t>
            </a:r>
          </a:p>
          <a:p>
            <a:pPr>
              <a:lnSpc>
                <a:spcPct val="110000"/>
              </a:lnSpc>
              <a:spcBef>
                <a:spcPts val="1800"/>
              </a:spcBef>
              <a:buClr>
                <a:schemeClr val="accent2"/>
              </a:buClr>
              <a:buFont typeface="Wingdings" panose="05000000000000000000" pitchFamily="2" charset="2"/>
              <a:buChar char="§"/>
            </a:pPr>
            <a:r>
              <a:rPr lang="en-US" altLang="en-US" sz="1800" b="1" dirty="0" smtClean="0"/>
              <a:t>Individual Mandate (6055):  </a:t>
            </a:r>
            <a:r>
              <a:rPr lang="en-US" altLang="en-US" sz="1800" dirty="0" smtClean="0"/>
              <a:t>Parts I and III of the form provide the required information to both the IRS and any enrolled individual of the self-funded health plan regarding medical coverage for themselves and enrolled family members for purposes of the individual mandate</a:t>
            </a:r>
          </a:p>
          <a:p>
            <a:pPr>
              <a:lnSpc>
                <a:spcPct val="110000"/>
              </a:lnSpc>
              <a:spcBef>
                <a:spcPts val="1800"/>
              </a:spcBef>
              <a:buClr>
                <a:schemeClr val="accent2"/>
              </a:buClr>
              <a:buFont typeface="Wingdings" panose="05000000000000000000" pitchFamily="2" charset="2"/>
              <a:buChar char="§"/>
            </a:pPr>
            <a:r>
              <a:rPr lang="en-US" altLang="en-US" sz="1800" dirty="0" smtClean="0"/>
              <a:t>Complete a 1095-C form any ACA full time employee (that was full time for any one month of the calendar year) and for any employee covered by the self funded plan for any month of the calendar year.</a:t>
            </a:r>
          </a:p>
          <a:p>
            <a:pPr>
              <a:lnSpc>
                <a:spcPct val="110000"/>
              </a:lnSpc>
              <a:spcBef>
                <a:spcPts val="1800"/>
              </a:spcBef>
              <a:buClr>
                <a:schemeClr val="accent2"/>
              </a:buClr>
              <a:buFont typeface="Wingdings" panose="05000000000000000000" pitchFamily="2" charset="2"/>
              <a:buChar char="§"/>
            </a:pPr>
            <a:endParaRPr lang="en-US" alt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Actual Screenshots</a:t>
            </a:r>
            <a:endParaRPr lang="en-US" dirty="0"/>
          </a:p>
        </p:txBody>
      </p:sp>
      <p:sp>
        <p:nvSpPr>
          <p:cNvPr id="3" name="TextBox 2"/>
          <p:cNvSpPr txBox="1"/>
          <p:nvPr/>
        </p:nvSpPr>
        <p:spPr>
          <a:xfrm>
            <a:off x="533400" y="1447800"/>
            <a:ext cx="7467600" cy="646331"/>
          </a:xfrm>
          <a:prstGeom prst="rect">
            <a:avLst/>
          </a:prstGeom>
          <a:noFill/>
        </p:spPr>
        <p:txBody>
          <a:bodyPr wrap="square" rtlCol="0">
            <a:spAutoFit/>
          </a:bodyPr>
          <a:lstStyle/>
          <a:p>
            <a:r>
              <a:rPr lang="en-US" dirty="0" smtClean="0"/>
              <a:t>Sarah to work on layout of this section … possibly break the reporting section into Part I, II and III based on the format of </a:t>
            </a:r>
            <a:r>
              <a:rPr lang="en-US" smtClean="0"/>
              <a:t>the 1095 </a:t>
            </a:r>
            <a:r>
              <a:rPr lang="en-US" dirty="0" smtClean="0"/>
              <a:t>C report.</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28600" y="-762000"/>
            <a:ext cx="19659600" cy="7863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encrypted-tbn0.gstatic.com/images?q=tbn:ANd9GcRIZyrRIXYkw5hREvFjzLaXSffbnreZ4Eyiswo4twNf75lxFcndog">
            <a:hlinkClick r:id="rId3"/>
          </p:cNvPr>
          <p:cNvPicPr>
            <a:picLocks noChangeAspect="1" noChangeArrowheads="1"/>
          </p:cNvPicPr>
          <p:nvPr/>
        </p:nvPicPr>
        <p:blipFill>
          <a:blip r:embed="rId4"/>
          <a:srcRect/>
          <a:stretch>
            <a:fillRect/>
          </a:stretch>
        </p:blipFill>
        <p:spPr bwMode="auto">
          <a:xfrm>
            <a:off x="1143000" y="1524000"/>
            <a:ext cx="6477000" cy="4528292"/>
          </a:xfrm>
          <a:prstGeom prst="rect">
            <a:avLst/>
          </a:prstGeom>
          <a:noFill/>
        </p:spPr>
      </p:pic>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3736741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
            <a:ext cx="6324600" cy="1063625"/>
          </a:xfrm>
        </p:spPr>
        <p:txBody>
          <a:bodyPr>
            <a:normAutofit fontScale="90000"/>
          </a:bodyPr>
          <a:lstStyle/>
          <a:p>
            <a:r>
              <a:rPr lang="en-US" altLang="en-US" sz="3200" dirty="0"/>
              <a:t>Exceptions to Section 6055 </a:t>
            </a:r>
            <a:r>
              <a:rPr lang="en-US" altLang="en-US" sz="3200" dirty="0" smtClean="0"/>
              <a:t>Reporting  (Part III of 1095-C)</a:t>
            </a:r>
            <a:endParaRPr lang="en-US" sz="3200" dirty="0"/>
          </a:p>
        </p:txBody>
      </p:sp>
      <p:sp>
        <p:nvSpPr>
          <p:cNvPr id="3" name="Rectangle 3"/>
          <p:cNvSpPr txBox="1">
            <a:spLocks noChangeArrowheads="1"/>
          </p:cNvSpPr>
          <p:nvPr/>
        </p:nvSpPr>
        <p:spPr>
          <a:xfrm>
            <a:off x="228600" y="1951037"/>
            <a:ext cx="8610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buClr>
                <a:schemeClr val="accent2"/>
              </a:buClr>
              <a:buFont typeface="Wingdings" panose="05000000000000000000" pitchFamily="2" charset="2"/>
              <a:buChar char="§"/>
            </a:pPr>
            <a:r>
              <a:rPr lang="en-US" altLang="en-US" sz="2200" dirty="0" smtClean="0"/>
              <a:t>Employers sponsoring insured group health plan </a:t>
            </a:r>
            <a:br>
              <a:rPr lang="en-US" altLang="en-US" sz="2200" dirty="0" smtClean="0"/>
            </a:br>
            <a:r>
              <a:rPr lang="en-US" altLang="en-US" sz="2200" dirty="0" smtClean="0"/>
              <a:t>(insurer reports instead)</a:t>
            </a:r>
          </a:p>
          <a:p>
            <a:pPr>
              <a:lnSpc>
                <a:spcPct val="150000"/>
              </a:lnSpc>
              <a:buClr>
                <a:schemeClr val="accent2"/>
              </a:buClr>
              <a:buFont typeface="Wingdings" panose="05000000000000000000" pitchFamily="2" charset="2"/>
              <a:buChar char="§"/>
            </a:pPr>
            <a:r>
              <a:rPr lang="en-US" altLang="en-US" sz="2200" dirty="0" smtClean="0"/>
              <a:t>HIPAA – excepted coverage</a:t>
            </a:r>
          </a:p>
          <a:p>
            <a:pPr>
              <a:lnSpc>
                <a:spcPct val="150000"/>
              </a:lnSpc>
              <a:buClr>
                <a:schemeClr val="accent2"/>
              </a:buClr>
              <a:buFont typeface="Wingdings" panose="05000000000000000000" pitchFamily="2" charset="2"/>
              <a:buChar char="§"/>
            </a:pPr>
            <a:r>
              <a:rPr lang="en-US" altLang="en-US" sz="2200" dirty="0" smtClean="0"/>
              <a:t>HRAs that supplement MEC</a:t>
            </a:r>
          </a:p>
          <a:p>
            <a:pPr>
              <a:lnSpc>
                <a:spcPct val="150000"/>
              </a:lnSpc>
              <a:buClr>
                <a:schemeClr val="accent2"/>
              </a:buClr>
              <a:buFont typeface="Wingdings" panose="05000000000000000000" pitchFamily="2" charset="2"/>
              <a:buChar char="§"/>
            </a:pPr>
            <a:r>
              <a:rPr lang="en-US" altLang="en-US" sz="2200" dirty="0" smtClean="0"/>
              <a:t>HSAs</a:t>
            </a:r>
          </a:p>
          <a:p>
            <a:pPr>
              <a:lnSpc>
                <a:spcPct val="80000"/>
              </a:lnSpc>
              <a:spcBef>
                <a:spcPts val="2400"/>
              </a:spcBef>
              <a:buClr>
                <a:schemeClr val="accent2"/>
              </a:buClr>
              <a:buFont typeface="Wingdings" panose="05000000000000000000" pitchFamily="2" charset="2"/>
              <a:buChar char="§"/>
            </a:pPr>
            <a:r>
              <a:rPr lang="en-US" altLang="en-US" sz="2200" dirty="0" smtClean="0"/>
              <a:t>MEC that supplements a primary plan of same plan sponsor</a:t>
            </a:r>
            <a:br>
              <a:rPr lang="en-US" altLang="en-US" sz="2200" dirty="0" smtClean="0"/>
            </a:br>
            <a:r>
              <a:rPr lang="en-US" altLang="en-US" sz="2200" dirty="0" smtClean="0"/>
              <a:t>(or that supplements government-sponsored coverage)</a:t>
            </a:r>
          </a:p>
          <a:p>
            <a:pPr>
              <a:lnSpc>
                <a:spcPct val="80000"/>
              </a:lnSpc>
              <a:buClr>
                <a:schemeClr val="accent2"/>
              </a:buClr>
              <a:buFont typeface="Wingdings" panose="05000000000000000000" pitchFamily="2" charset="2"/>
              <a:buChar char="§"/>
            </a:pPr>
            <a:endParaRPr lang="en-US" altLang="en-US" sz="2000" dirty="0"/>
          </a:p>
        </p:txBody>
      </p:sp>
    </p:spTree>
    <p:extLst>
      <p:ext uri="{BB962C8B-B14F-4D97-AF65-F5344CB8AC3E}">
        <p14:creationId xmlns:p14="http://schemas.microsoft.com/office/powerpoint/2010/main" val="370162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1"/>
            <a:ext cx="6172200" cy="914400"/>
          </a:xfrm>
        </p:spPr>
        <p:txBody>
          <a:bodyPr>
            <a:normAutofit/>
          </a:bodyPr>
          <a:lstStyle/>
          <a:p>
            <a:r>
              <a:rPr lang="en-US" sz="3200" dirty="0" smtClean="0">
                <a:solidFill>
                  <a:srgbClr val="FFFFFF"/>
                </a:solidFill>
              </a:rPr>
              <a:t>What’s Next?</a:t>
            </a:r>
            <a:endParaRPr lang="en-US" sz="3200" dirty="0">
              <a:solidFill>
                <a:srgbClr val="FFFFFF"/>
              </a:solidFill>
            </a:endParaRPr>
          </a:p>
        </p:txBody>
      </p:sp>
      <p:sp>
        <p:nvSpPr>
          <p:cNvPr id="4" name="TextBox 3"/>
          <p:cNvSpPr txBox="1"/>
          <p:nvPr/>
        </p:nvSpPr>
        <p:spPr>
          <a:xfrm>
            <a:off x="838200" y="1524000"/>
            <a:ext cx="7696200" cy="3293209"/>
          </a:xfrm>
          <a:prstGeom prst="rect">
            <a:avLst/>
          </a:prstGeom>
          <a:noFill/>
        </p:spPr>
        <p:txBody>
          <a:bodyPr wrap="square" rtlCol="0">
            <a:spAutoFit/>
          </a:bodyPr>
          <a:lstStyle/>
          <a:p>
            <a:pPr lvl="0">
              <a:lnSpc>
                <a:spcPct val="100000"/>
              </a:lnSpc>
              <a:buClr>
                <a:schemeClr val="accent2"/>
              </a:buClr>
              <a:buFont typeface="Wingdings" panose="05000000000000000000" pitchFamily="2" charset="2"/>
              <a:buChar char="q"/>
            </a:pPr>
            <a:r>
              <a:rPr lang="en-US" dirty="0" smtClean="0">
                <a:latin typeface="Lucida Grande"/>
              </a:rPr>
              <a:t>  </a:t>
            </a:r>
            <a:r>
              <a:rPr lang="en-US" dirty="0" smtClean="0">
                <a:solidFill>
                  <a:srgbClr val="523D33"/>
                </a:solidFill>
                <a:latin typeface="Lucida Grande"/>
              </a:rPr>
              <a:t>Make your ALE determination</a:t>
            </a:r>
          </a:p>
          <a:p>
            <a:pPr lvl="0">
              <a:lnSpc>
                <a:spcPct val="100000"/>
              </a:lnSpc>
              <a:buClr>
                <a:schemeClr val="accent2"/>
              </a:buClr>
              <a:buFont typeface="Wingdings" panose="05000000000000000000" pitchFamily="2" charset="2"/>
              <a:buChar char="q"/>
            </a:pPr>
            <a:r>
              <a:rPr lang="en-US" dirty="0" smtClean="0">
                <a:solidFill>
                  <a:srgbClr val="523D33"/>
                </a:solidFill>
                <a:latin typeface="Lucida Grande"/>
              </a:rPr>
              <a:t>  Determine your ACA strategy to limit liability and ensure compliance under the law</a:t>
            </a:r>
          </a:p>
          <a:p>
            <a:pPr lvl="0">
              <a:lnSpc>
                <a:spcPct val="100000"/>
              </a:lnSpc>
              <a:buClr>
                <a:schemeClr val="accent2"/>
              </a:buClr>
              <a:buFont typeface="Wingdings" panose="05000000000000000000" pitchFamily="2" charset="2"/>
              <a:buChar char="q"/>
            </a:pPr>
            <a:r>
              <a:rPr lang="en-US" dirty="0" smtClean="0">
                <a:solidFill>
                  <a:srgbClr val="523D33"/>
                </a:solidFill>
                <a:latin typeface="Lucida Grande"/>
              </a:rPr>
              <a:t>  Select and document your process for identifying ACA full time employees</a:t>
            </a:r>
          </a:p>
          <a:p>
            <a:pPr lvl="0">
              <a:lnSpc>
                <a:spcPct val="100000"/>
              </a:lnSpc>
              <a:buClr>
                <a:schemeClr val="accent2"/>
              </a:buClr>
              <a:buFont typeface="Wingdings" panose="05000000000000000000" pitchFamily="2" charset="2"/>
              <a:buChar char="q"/>
            </a:pPr>
            <a:r>
              <a:rPr lang="en-US" dirty="0" smtClean="0">
                <a:solidFill>
                  <a:srgbClr val="523D33"/>
                </a:solidFill>
                <a:latin typeface="Lucida Grande"/>
              </a:rPr>
              <a:t>  Determine who in your organization will be responsible for reporting</a:t>
            </a:r>
          </a:p>
          <a:p>
            <a:pPr lvl="0">
              <a:lnSpc>
                <a:spcPct val="100000"/>
              </a:lnSpc>
              <a:spcAft>
                <a:spcPts val="600"/>
              </a:spcAft>
              <a:buClr>
                <a:schemeClr val="accent2"/>
              </a:buClr>
              <a:buFont typeface="Wingdings" panose="05000000000000000000" pitchFamily="2" charset="2"/>
              <a:buChar char="q"/>
            </a:pPr>
            <a:r>
              <a:rPr lang="en-US" dirty="0" smtClean="0">
                <a:solidFill>
                  <a:srgbClr val="523D33"/>
                </a:solidFill>
                <a:latin typeface="Lucida Grande"/>
              </a:rPr>
              <a:t>  Understand the reporting solution available to you through your payroll and benefits vendors</a:t>
            </a:r>
          </a:p>
          <a:p>
            <a:pPr lvl="0">
              <a:lnSpc>
                <a:spcPct val="100000"/>
              </a:lnSpc>
              <a:spcAft>
                <a:spcPts val="600"/>
              </a:spcAft>
              <a:buClr>
                <a:schemeClr val="accent2"/>
              </a:buClr>
              <a:buFont typeface="Wingdings" panose="05000000000000000000" pitchFamily="2" charset="2"/>
              <a:buChar char="q"/>
            </a:pPr>
            <a:r>
              <a:rPr lang="en-US" dirty="0" smtClean="0">
                <a:solidFill>
                  <a:srgbClr val="523D33"/>
                </a:solidFill>
                <a:latin typeface="Lucida Grande"/>
              </a:rPr>
              <a:t> Ensure you are tracking the necessary data that will be required next year</a:t>
            </a:r>
          </a:p>
          <a:p>
            <a:pPr lvl="0">
              <a:lnSpc>
                <a:spcPct val="100000"/>
              </a:lnSpc>
              <a:spcAft>
                <a:spcPts val="600"/>
              </a:spcAft>
              <a:buClr>
                <a:schemeClr val="accent2"/>
              </a:buClr>
              <a:buFont typeface="Wingdings" panose="05000000000000000000" pitchFamily="2" charset="2"/>
              <a:buChar char="q"/>
            </a:pPr>
            <a:r>
              <a:rPr lang="en-US" dirty="0" smtClean="0">
                <a:solidFill>
                  <a:srgbClr val="523D33"/>
                </a:solidFill>
                <a:latin typeface="Lucida Grande"/>
              </a:rPr>
              <a:t>  Engage your trusted partners for assistance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87625"/>
            <a:ext cx="6400800" cy="1679575"/>
          </a:xfrm>
        </p:spPr>
        <p:txBody>
          <a:bodyPr>
            <a:noAutofit/>
          </a:bodyPr>
          <a:lstStyle/>
          <a:p>
            <a:pPr algn="ctr"/>
            <a:r>
              <a:rPr lang="en-US" sz="4400" dirty="0" smtClean="0">
                <a:solidFill>
                  <a:srgbClr val="006857"/>
                </a:solidFill>
                <a:latin typeface="+mj-lt"/>
              </a:rPr>
              <a:t>Thank you for the opportunity to present to you today!</a:t>
            </a:r>
            <a:r>
              <a:rPr lang="en-US" sz="1400" dirty="0" smtClean="0">
                <a:solidFill>
                  <a:srgbClr val="006857"/>
                </a:solidFill>
              </a:rPr>
              <a:t/>
            </a:r>
            <a:br>
              <a:rPr lang="en-US" sz="1400" dirty="0" smtClean="0">
                <a:solidFill>
                  <a:srgbClr val="006857"/>
                </a:solidFill>
              </a:rPr>
            </a:br>
            <a:r>
              <a:rPr lang="en-US" sz="1600" dirty="0" smtClean="0">
                <a:solidFill>
                  <a:srgbClr val="006857"/>
                </a:solidFill>
              </a:rPr>
              <a:t/>
            </a:r>
            <a:br>
              <a:rPr lang="en-US" sz="1600" dirty="0" smtClean="0">
                <a:solidFill>
                  <a:srgbClr val="006857"/>
                </a:solidFill>
              </a:rPr>
            </a:br>
            <a:endParaRPr lang="en-US" sz="1600" dirty="0">
              <a:solidFill>
                <a:srgbClr val="006857"/>
              </a:solidFill>
            </a:endParaRPr>
          </a:p>
        </p:txBody>
      </p:sp>
      <p:sp>
        <p:nvSpPr>
          <p:cNvPr id="18" name="Rectangle 17"/>
          <p:cNvSpPr/>
          <p:nvPr/>
        </p:nvSpPr>
        <p:spPr>
          <a:xfrm>
            <a:off x="0" y="0"/>
            <a:ext cx="6400800" cy="1295400"/>
          </a:xfrm>
          <a:prstGeom prst="rect">
            <a:avLst/>
          </a:prstGeom>
          <a:solidFill>
            <a:srgbClr val="006857"/>
          </a:solidFill>
          <a:ln>
            <a:solidFill>
              <a:srgbClr val="0068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453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4325"/>
            <a:ext cx="7593014" cy="904875"/>
          </a:xfrm>
        </p:spPr>
        <p:txBody>
          <a:bodyPr>
            <a:normAutofit/>
          </a:bodyPr>
          <a:lstStyle/>
          <a:p>
            <a:r>
              <a:rPr lang="en-US" sz="3600" dirty="0" smtClean="0">
                <a:solidFill>
                  <a:srgbClr val="FFFFFF"/>
                </a:solidFill>
                <a:latin typeface="+mj-lt"/>
              </a:rPr>
              <a:t>This Presentation Is Intended…</a:t>
            </a:r>
            <a:endParaRPr lang="en-US" sz="3600" dirty="0">
              <a:solidFill>
                <a:srgbClr val="FFFFFF"/>
              </a:solidFill>
              <a:latin typeface="+mj-lt"/>
            </a:endParaRPr>
          </a:p>
        </p:txBody>
      </p:sp>
      <p:sp>
        <p:nvSpPr>
          <p:cNvPr id="13" name="TextBox 12"/>
          <p:cNvSpPr txBox="1"/>
          <p:nvPr/>
        </p:nvSpPr>
        <p:spPr>
          <a:xfrm>
            <a:off x="838200" y="1981200"/>
            <a:ext cx="7239000" cy="2862322"/>
          </a:xfrm>
          <a:prstGeom prst="rect">
            <a:avLst/>
          </a:prstGeom>
          <a:noFill/>
        </p:spPr>
        <p:txBody>
          <a:bodyPr wrap="square" rtlCol="0">
            <a:spAutoFit/>
          </a:bodyPr>
          <a:lstStyle/>
          <a:p>
            <a:pPr marL="1143000" lvl="2"/>
            <a:endParaRPr lang="en-US" sz="2000" b="1" dirty="0" smtClean="0">
              <a:solidFill>
                <a:prstClr val="black"/>
              </a:solidFill>
              <a:latin typeface="+mj-lt"/>
              <a:ea typeface="ＭＳ Ｐゴシック"/>
            </a:endParaRPr>
          </a:p>
          <a:p>
            <a:pPr marL="1428750" lvl="2" indent="-285750">
              <a:spcAft>
                <a:spcPts val="1200"/>
              </a:spcAft>
              <a:buClr>
                <a:srgbClr val="00584B"/>
              </a:buClr>
              <a:buFont typeface="Wingdings" panose="05000000000000000000" pitchFamily="2" charset="2"/>
              <a:buChar char="§"/>
            </a:pPr>
            <a:r>
              <a:rPr lang="en-US" sz="2800" b="1" dirty="0" smtClean="0">
                <a:solidFill>
                  <a:srgbClr val="523D33"/>
                </a:solidFill>
                <a:latin typeface="+mj-lt"/>
                <a:ea typeface="ＭＳ Ｐゴシック"/>
              </a:rPr>
              <a:t>Educate Teams</a:t>
            </a:r>
            <a:endParaRPr lang="en-US" sz="2800" b="1" dirty="0">
              <a:solidFill>
                <a:srgbClr val="523D33"/>
              </a:solidFill>
              <a:latin typeface="+mj-lt"/>
              <a:ea typeface="ＭＳ Ｐゴシック"/>
            </a:endParaRPr>
          </a:p>
          <a:p>
            <a:pPr marL="1428750" lvl="2" indent="-285750">
              <a:spcAft>
                <a:spcPts val="1200"/>
              </a:spcAft>
              <a:buClr>
                <a:srgbClr val="00584B"/>
              </a:buClr>
              <a:buFont typeface="Wingdings" panose="05000000000000000000" pitchFamily="2" charset="2"/>
              <a:buChar char="§"/>
            </a:pPr>
            <a:r>
              <a:rPr lang="en-US" sz="2800" b="1" dirty="0" smtClean="0">
                <a:solidFill>
                  <a:srgbClr val="523D33"/>
                </a:solidFill>
                <a:latin typeface="+mj-lt"/>
                <a:ea typeface="ＭＳ Ｐゴシック"/>
              </a:rPr>
              <a:t>Prompt Dialogue</a:t>
            </a:r>
          </a:p>
          <a:p>
            <a:pPr marL="1428750" lvl="2" indent="-285750">
              <a:spcAft>
                <a:spcPts val="1200"/>
              </a:spcAft>
              <a:buClr>
                <a:srgbClr val="00584B"/>
              </a:buClr>
              <a:buFont typeface="Wingdings" panose="05000000000000000000" pitchFamily="2" charset="2"/>
              <a:buChar char="§"/>
            </a:pPr>
            <a:r>
              <a:rPr lang="en-US" sz="2800" b="1" dirty="0" smtClean="0">
                <a:solidFill>
                  <a:srgbClr val="523D33"/>
                </a:solidFill>
                <a:latin typeface="+mj-lt"/>
                <a:ea typeface="ＭＳ Ｐゴシック"/>
              </a:rPr>
              <a:t>Introduce Resources</a:t>
            </a:r>
            <a:endParaRPr lang="en-US" sz="2800" b="1" dirty="0">
              <a:solidFill>
                <a:srgbClr val="523D33"/>
              </a:solidFill>
              <a:latin typeface="+mj-lt"/>
              <a:ea typeface="ＭＳ Ｐゴシック"/>
            </a:endParaRPr>
          </a:p>
          <a:p>
            <a:pPr marL="1428750" lvl="2" indent="-285750">
              <a:buClr>
                <a:srgbClr val="00584B"/>
              </a:buClr>
              <a:buFont typeface="Wingdings" panose="05000000000000000000" pitchFamily="2" charset="2"/>
              <a:buChar char="§"/>
            </a:pPr>
            <a:r>
              <a:rPr lang="en-US" sz="2800" b="1" dirty="0" smtClean="0">
                <a:solidFill>
                  <a:srgbClr val="523D33"/>
                </a:solidFill>
                <a:latin typeface="+mj-lt"/>
                <a:ea typeface="ＭＳ Ｐゴシック"/>
              </a:rPr>
              <a:t>Help Prioritize ACA Tasks </a:t>
            </a:r>
            <a:endParaRPr lang="en-US" sz="2800" b="1" dirty="0">
              <a:solidFill>
                <a:srgbClr val="523D33"/>
              </a:solidFill>
              <a:latin typeface="+mj-lt"/>
              <a:ea typeface="ＭＳ Ｐゴシック"/>
            </a:endParaRPr>
          </a:p>
          <a:p>
            <a:endParaRPr lang="en-US" dirty="0">
              <a:solidFill>
                <a:prstClr val="black"/>
              </a:solidFill>
              <a:latin typeface="+mj-lt"/>
            </a:endParaRPr>
          </a:p>
        </p:txBody>
      </p:sp>
    </p:spTree>
    <p:extLst>
      <p:ext uri="{BB962C8B-B14F-4D97-AF65-F5344CB8AC3E}">
        <p14:creationId xmlns:p14="http://schemas.microsoft.com/office/powerpoint/2010/main" val="373674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200400"/>
            <a:ext cx="7669214" cy="904875"/>
          </a:xfrm>
        </p:spPr>
        <p:txBody>
          <a:bodyPr/>
          <a:lstStyle/>
          <a:p>
            <a:r>
              <a:rPr lang="en-US" dirty="0" smtClean="0"/>
              <a:t>Don’t panic …</a:t>
            </a:r>
            <a:endParaRPr lang="en-US" dirty="0"/>
          </a:p>
        </p:txBody>
      </p:sp>
      <p:sp>
        <p:nvSpPr>
          <p:cNvPr id="5" name="Title 1"/>
          <p:cNvSpPr txBox="1">
            <a:spLocks/>
          </p:cNvSpPr>
          <p:nvPr/>
        </p:nvSpPr>
        <p:spPr>
          <a:xfrm>
            <a:off x="304800" y="228600"/>
            <a:ext cx="7593014" cy="904875"/>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FF"/>
                </a:solidFill>
                <a:effectLst/>
                <a:uLnTx/>
                <a:uFillTx/>
                <a:latin typeface="+mj-lt"/>
                <a:ea typeface="+mj-ea"/>
                <a:cs typeface="+mj-cs"/>
              </a:rPr>
              <a:t>This Presentation Is Not…</a:t>
            </a:r>
            <a:endParaRPr kumimoji="0" lang="en-US" sz="3600" b="1" i="0" u="none" strike="noStrike" kern="1200" cap="none" spc="0" normalizeH="0" baseline="0" noProof="0" dirty="0">
              <a:ln>
                <a:noFill/>
              </a:ln>
              <a:solidFill>
                <a:srgbClr val="FFFFFF"/>
              </a:solidFill>
              <a:effectLst/>
              <a:uLnTx/>
              <a:uFillTx/>
              <a:latin typeface="+mj-lt"/>
              <a:ea typeface="+mj-ea"/>
              <a:cs typeface="+mj-cs"/>
            </a:endParaRPr>
          </a:p>
        </p:txBody>
      </p:sp>
      <p:pic>
        <p:nvPicPr>
          <p:cNvPr id="91140" name="Picture 4" descr="http://3.bp.blogspot.com/-HX5hvj7IeO4/TtxIj3VJ3vI/AAAAAAAAAcI/P-QkywNcVVo/s1600/panic-wallpaper-6-743320.jpg"/>
          <p:cNvPicPr>
            <a:picLocks noChangeAspect="1" noChangeArrowheads="1"/>
          </p:cNvPicPr>
          <p:nvPr/>
        </p:nvPicPr>
        <p:blipFill>
          <a:blip r:embed="rId3"/>
          <a:srcRect/>
          <a:stretch>
            <a:fillRect/>
          </a:stretch>
        </p:blipFill>
        <p:spPr bwMode="auto">
          <a:xfrm>
            <a:off x="1066800" y="1600200"/>
            <a:ext cx="6827520" cy="4267200"/>
          </a:xfrm>
          <a:prstGeom prst="rect">
            <a:avLst/>
          </a:prstGeom>
          <a:noFill/>
        </p:spPr>
      </p:pic>
    </p:spTree>
    <p:extLst>
      <p:ext uri="{BB962C8B-B14F-4D97-AF65-F5344CB8AC3E}">
        <p14:creationId xmlns:p14="http://schemas.microsoft.com/office/powerpoint/2010/main" val="373674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4325"/>
            <a:ext cx="7593014" cy="904875"/>
          </a:xfrm>
        </p:spPr>
        <p:txBody>
          <a:bodyPr>
            <a:normAutofit/>
          </a:bodyPr>
          <a:lstStyle/>
          <a:p>
            <a:r>
              <a:rPr lang="en-US" sz="3600" dirty="0" smtClean="0">
                <a:solidFill>
                  <a:srgbClr val="FFFFFF"/>
                </a:solidFill>
                <a:latin typeface="+mj-lt"/>
              </a:rPr>
              <a:t>This Presentation Is Not…</a:t>
            </a:r>
            <a:endParaRPr lang="en-US" sz="3600" dirty="0">
              <a:solidFill>
                <a:srgbClr val="FFFFFF"/>
              </a:solidFill>
              <a:latin typeface="+mj-lt"/>
            </a:endParaRPr>
          </a:p>
        </p:txBody>
      </p:sp>
      <p:sp>
        <p:nvSpPr>
          <p:cNvPr id="13" name="TextBox 12"/>
          <p:cNvSpPr txBox="1"/>
          <p:nvPr/>
        </p:nvSpPr>
        <p:spPr>
          <a:xfrm>
            <a:off x="838200" y="1752600"/>
            <a:ext cx="7239000" cy="2277547"/>
          </a:xfrm>
          <a:prstGeom prst="rect">
            <a:avLst/>
          </a:prstGeom>
          <a:noFill/>
        </p:spPr>
        <p:txBody>
          <a:bodyPr wrap="square" rtlCol="0">
            <a:spAutoFit/>
          </a:bodyPr>
          <a:lstStyle/>
          <a:p>
            <a:pPr marL="1143000" lvl="2"/>
            <a:endParaRPr lang="en-US" sz="2000" b="1" dirty="0" smtClean="0">
              <a:solidFill>
                <a:prstClr val="black"/>
              </a:solidFill>
              <a:latin typeface="+mj-lt"/>
              <a:ea typeface="ＭＳ Ｐゴシック"/>
            </a:endParaRPr>
          </a:p>
          <a:p>
            <a:pPr marL="1428750" lvl="2" indent="-285750">
              <a:spcAft>
                <a:spcPts val="1200"/>
              </a:spcAft>
              <a:buClr>
                <a:srgbClr val="00584B"/>
              </a:buClr>
              <a:buFont typeface="Wingdings" panose="05000000000000000000" pitchFamily="2" charset="2"/>
              <a:buChar char="§"/>
            </a:pPr>
            <a:r>
              <a:rPr lang="en-US" sz="2800" b="1" dirty="0" smtClean="0">
                <a:solidFill>
                  <a:srgbClr val="523D33"/>
                </a:solidFill>
                <a:latin typeface="+mj-lt"/>
                <a:ea typeface="ＭＳ Ｐゴシック"/>
              </a:rPr>
              <a:t>Legal or tax advice</a:t>
            </a:r>
            <a:endParaRPr lang="en-US" sz="2800" b="1" dirty="0">
              <a:solidFill>
                <a:srgbClr val="523D33"/>
              </a:solidFill>
              <a:latin typeface="+mj-lt"/>
              <a:ea typeface="ＭＳ Ｐゴシック"/>
            </a:endParaRPr>
          </a:p>
          <a:p>
            <a:pPr marL="1428750" lvl="2" indent="-285750">
              <a:spcAft>
                <a:spcPts val="1200"/>
              </a:spcAft>
              <a:buClr>
                <a:srgbClr val="00584B"/>
              </a:buClr>
              <a:buFont typeface="Wingdings" panose="05000000000000000000" pitchFamily="2" charset="2"/>
              <a:buChar char="§"/>
            </a:pPr>
            <a:r>
              <a:rPr lang="en-US" sz="2800" b="1" dirty="0">
                <a:solidFill>
                  <a:srgbClr val="523D33"/>
                </a:solidFill>
                <a:latin typeface="+mj-lt"/>
                <a:ea typeface="ＭＳ Ｐゴシック"/>
              </a:rPr>
              <a:t>The final word on </a:t>
            </a:r>
            <a:r>
              <a:rPr lang="en-US" sz="2800" b="1" dirty="0" smtClean="0">
                <a:solidFill>
                  <a:srgbClr val="523D33"/>
                </a:solidFill>
                <a:latin typeface="+mj-lt"/>
                <a:ea typeface="ＭＳ Ｐゴシック"/>
              </a:rPr>
              <a:t>ACA</a:t>
            </a:r>
            <a:endParaRPr lang="en-US" sz="2800" b="1" dirty="0">
              <a:solidFill>
                <a:srgbClr val="523D33"/>
              </a:solidFill>
              <a:latin typeface="+mj-lt"/>
              <a:ea typeface="ＭＳ Ｐゴシック"/>
            </a:endParaRPr>
          </a:p>
          <a:p>
            <a:pPr marL="1428750" lvl="2" indent="-285750">
              <a:buClr>
                <a:srgbClr val="00584B"/>
              </a:buClr>
              <a:buFont typeface="Wingdings" panose="05000000000000000000" pitchFamily="2" charset="2"/>
              <a:buChar char="§"/>
            </a:pPr>
            <a:r>
              <a:rPr lang="en-US" sz="2800" b="1" dirty="0">
                <a:solidFill>
                  <a:srgbClr val="523D33"/>
                </a:solidFill>
                <a:latin typeface="+mj-lt"/>
                <a:ea typeface="ＭＳ Ｐゴシック"/>
              </a:rPr>
              <a:t>A political opinion</a:t>
            </a:r>
          </a:p>
          <a:p>
            <a:endParaRPr lang="en-US" dirty="0">
              <a:solidFill>
                <a:prstClr val="black"/>
              </a:solidFill>
              <a:latin typeface="+mj-lt"/>
            </a:endParaRPr>
          </a:p>
        </p:txBody>
      </p:sp>
      <p:sp>
        <p:nvSpPr>
          <p:cNvPr id="14" name="Text Box 5"/>
          <p:cNvSpPr txBox="1">
            <a:spLocks noChangeArrowheads="1"/>
          </p:cNvSpPr>
          <p:nvPr/>
        </p:nvSpPr>
        <p:spPr bwMode="auto">
          <a:xfrm>
            <a:off x="914400" y="4267200"/>
            <a:ext cx="7315200" cy="584775"/>
          </a:xfrm>
          <a:prstGeom prst="rect">
            <a:avLst/>
          </a:prstGeom>
          <a:noFill/>
          <a:ln w="6350" cmpd="sng" algn="ctr">
            <a:solidFill>
              <a:srgbClr val="006857"/>
            </a:solidFill>
            <a:miter lim="800000"/>
            <a:headEnd/>
            <a:tailEnd/>
          </a:ln>
          <a:effectLst>
            <a:prstShdw prst="shdw17" dist="17961" dir="2700000">
              <a:srgbClr val="1F497D">
                <a:gamma/>
                <a:shade val="60000"/>
                <a:invGamma/>
              </a:srgbClr>
            </a:prstShdw>
          </a:effectLst>
        </p:spPr>
        <p:txBody>
          <a:bodyPr wrap="square">
            <a:spAutoFit/>
          </a:bodyPr>
          <a:lstStyle/>
          <a:p>
            <a:pPr algn="ctr">
              <a:defRPr/>
            </a:pPr>
            <a:r>
              <a:rPr lang="en-US" sz="1600" b="1" kern="0" dirty="0" smtClean="0">
                <a:solidFill>
                  <a:srgbClr val="523D33"/>
                </a:solidFill>
                <a:latin typeface="+mj-lt"/>
              </a:rPr>
              <a:t>Before </a:t>
            </a:r>
            <a:r>
              <a:rPr lang="en-US" sz="1600" b="1" kern="0" dirty="0">
                <a:solidFill>
                  <a:srgbClr val="523D33"/>
                </a:solidFill>
                <a:latin typeface="+mj-lt"/>
              </a:rPr>
              <a:t>taking any action on the information contained in this presentation,  </a:t>
            </a:r>
            <a:r>
              <a:rPr lang="en-US" sz="1600" b="1" kern="0" dirty="0" smtClean="0">
                <a:solidFill>
                  <a:srgbClr val="523D33"/>
                </a:solidFill>
                <a:latin typeface="+mj-lt"/>
              </a:rPr>
              <a:t>Employers and Plan </a:t>
            </a:r>
            <a:r>
              <a:rPr lang="en-US" sz="1600" b="1" kern="0" dirty="0">
                <a:solidFill>
                  <a:srgbClr val="523D33"/>
                </a:solidFill>
                <a:latin typeface="+mj-lt"/>
              </a:rPr>
              <a:t>Sponsors should </a:t>
            </a:r>
            <a:r>
              <a:rPr lang="en-US" sz="1600" b="1" kern="0" dirty="0" smtClean="0">
                <a:solidFill>
                  <a:srgbClr val="523D33"/>
                </a:solidFill>
                <a:latin typeface="+mj-lt"/>
              </a:rPr>
              <a:t>consult with </a:t>
            </a:r>
            <a:r>
              <a:rPr lang="en-US" sz="1600" b="1" kern="0" dirty="0">
                <a:solidFill>
                  <a:srgbClr val="523D33"/>
                </a:solidFill>
                <a:latin typeface="+mj-lt"/>
              </a:rPr>
              <a:t>counsel.</a:t>
            </a:r>
          </a:p>
        </p:txBody>
      </p:sp>
    </p:spTree>
    <p:extLst>
      <p:ext uri="{BB962C8B-B14F-4D97-AF65-F5344CB8AC3E}">
        <p14:creationId xmlns:p14="http://schemas.microsoft.com/office/powerpoint/2010/main" val="373674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600200"/>
            <a:ext cx="8153400" cy="4724400"/>
          </a:xfrm>
        </p:spPr>
        <p:txBody>
          <a:bodyPr>
            <a:normAutofit/>
          </a:bodyPr>
          <a:lstStyle/>
          <a:p>
            <a:pPr marL="0" indent="0">
              <a:lnSpc>
                <a:spcPct val="90000"/>
              </a:lnSpc>
              <a:spcBef>
                <a:spcPts val="1800"/>
              </a:spcBef>
              <a:buClr>
                <a:schemeClr val="accent2"/>
              </a:buClr>
              <a:buNone/>
            </a:pPr>
            <a:r>
              <a:rPr lang="en-US" altLang="en-US" sz="2200" dirty="0" smtClean="0">
                <a:latin typeface="+mn-lt"/>
              </a:rPr>
              <a:t>New tax reporting requirements under the ACA</a:t>
            </a:r>
          </a:p>
          <a:p>
            <a:pPr lvl="1">
              <a:lnSpc>
                <a:spcPct val="90000"/>
              </a:lnSpc>
              <a:spcBef>
                <a:spcPts val="1800"/>
              </a:spcBef>
              <a:buClr>
                <a:schemeClr val="accent2"/>
              </a:buClr>
              <a:buFont typeface="Wingdings" panose="05000000000000000000" pitchFamily="2" charset="2"/>
              <a:buChar char="§"/>
            </a:pPr>
            <a:r>
              <a:rPr lang="en-US" altLang="en-US" sz="2200" dirty="0" smtClean="0">
                <a:solidFill>
                  <a:srgbClr val="523D33"/>
                </a:solidFill>
                <a:latin typeface="+mn-lt"/>
              </a:rPr>
              <a:t>IRC section 6055: reporting of minimum essential coverage</a:t>
            </a:r>
          </a:p>
          <a:p>
            <a:pPr lvl="1">
              <a:lnSpc>
                <a:spcPct val="90000"/>
              </a:lnSpc>
              <a:spcBef>
                <a:spcPts val="1800"/>
              </a:spcBef>
              <a:buClr>
                <a:schemeClr val="accent2"/>
              </a:buClr>
              <a:buFont typeface="Wingdings" panose="05000000000000000000" pitchFamily="2" charset="2"/>
              <a:buChar char="§"/>
            </a:pPr>
            <a:r>
              <a:rPr lang="en-US" altLang="en-US" sz="2200" dirty="0" smtClean="0">
                <a:solidFill>
                  <a:srgbClr val="523D33"/>
                </a:solidFill>
                <a:latin typeface="+mn-lt"/>
              </a:rPr>
              <a:t>IRC section 6056: reporting by applicable large employers under the employer mandate</a:t>
            </a:r>
          </a:p>
          <a:p>
            <a:pPr lvl="1">
              <a:lnSpc>
                <a:spcPct val="90000"/>
              </a:lnSpc>
              <a:spcBef>
                <a:spcPts val="1800"/>
              </a:spcBef>
              <a:buClr>
                <a:schemeClr val="accent2"/>
              </a:buClr>
              <a:buFont typeface="Wingdings" panose="05000000000000000000" pitchFamily="2" charset="2"/>
              <a:buChar char="§"/>
            </a:pPr>
            <a:endParaRPr lang="en-US" altLang="en-US" sz="2200" b="1" dirty="0" smtClean="0">
              <a:solidFill>
                <a:srgbClr val="523D33"/>
              </a:solidFill>
              <a:latin typeface="+mn-lt"/>
            </a:endParaRPr>
          </a:p>
          <a:p>
            <a:pPr marL="0" indent="0">
              <a:lnSpc>
                <a:spcPct val="90000"/>
              </a:lnSpc>
              <a:spcBef>
                <a:spcPts val="1800"/>
              </a:spcBef>
              <a:buClr>
                <a:schemeClr val="accent2"/>
              </a:buClr>
              <a:buNone/>
            </a:pPr>
            <a:r>
              <a:rPr lang="en-US" altLang="en-US" sz="2200" dirty="0" smtClean="0">
                <a:latin typeface="+mn-lt"/>
              </a:rPr>
              <a:t>Reporting to provide the basis for IRS enforcement of:</a:t>
            </a:r>
          </a:p>
          <a:p>
            <a:pPr lvl="1">
              <a:lnSpc>
                <a:spcPct val="90000"/>
              </a:lnSpc>
              <a:spcBef>
                <a:spcPts val="1800"/>
              </a:spcBef>
              <a:buClr>
                <a:schemeClr val="accent2"/>
              </a:buClr>
              <a:buFont typeface="Wingdings" panose="05000000000000000000" pitchFamily="2" charset="2"/>
              <a:buChar char="§"/>
            </a:pPr>
            <a:r>
              <a:rPr lang="en-US" altLang="en-US" sz="2200" dirty="0" smtClean="0">
                <a:solidFill>
                  <a:srgbClr val="523D33"/>
                </a:solidFill>
                <a:latin typeface="+mn-lt"/>
              </a:rPr>
              <a:t>Employer mandate </a:t>
            </a:r>
          </a:p>
          <a:p>
            <a:pPr lvl="1">
              <a:lnSpc>
                <a:spcPct val="90000"/>
              </a:lnSpc>
              <a:spcBef>
                <a:spcPts val="1800"/>
              </a:spcBef>
              <a:buClr>
                <a:schemeClr val="accent2"/>
              </a:buClr>
              <a:buFont typeface="Wingdings" panose="05000000000000000000" pitchFamily="2" charset="2"/>
              <a:buChar char="§"/>
            </a:pPr>
            <a:r>
              <a:rPr lang="en-US" altLang="en-US" sz="2200" dirty="0" smtClean="0">
                <a:solidFill>
                  <a:srgbClr val="523D33"/>
                </a:solidFill>
                <a:latin typeface="+mn-lt"/>
              </a:rPr>
              <a:t>Individual mandate</a:t>
            </a:r>
          </a:p>
          <a:p>
            <a:pPr lvl="1">
              <a:lnSpc>
                <a:spcPct val="90000"/>
              </a:lnSpc>
              <a:spcBef>
                <a:spcPts val="1800"/>
              </a:spcBef>
              <a:buClr>
                <a:schemeClr val="accent2"/>
              </a:buClr>
              <a:buFont typeface="Wingdings" panose="05000000000000000000" pitchFamily="2" charset="2"/>
              <a:buChar char="§"/>
            </a:pPr>
            <a:r>
              <a:rPr lang="en-US" altLang="en-US" sz="2200" dirty="0" smtClean="0">
                <a:solidFill>
                  <a:srgbClr val="523D33"/>
                </a:solidFill>
                <a:latin typeface="+mn-lt"/>
              </a:rPr>
              <a:t>Premium tax credits for Exchange/Marketplace coverage</a:t>
            </a:r>
          </a:p>
          <a:p>
            <a:pPr>
              <a:spcBef>
                <a:spcPts val="1800"/>
              </a:spcBef>
              <a:buClr>
                <a:schemeClr val="accent2"/>
              </a:buClr>
              <a:buFont typeface="Wingdings" panose="05000000000000000000" pitchFamily="2" charset="2"/>
              <a:buChar char="§"/>
            </a:pPr>
            <a:endParaRPr lang="en-US" altLang="en-US" sz="2000" dirty="0" smtClean="0"/>
          </a:p>
          <a:p>
            <a:endParaRPr lang="en-US" dirty="0"/>
          </a:p>
        </p:txBody>
      </p:sp>
      <p:sp>
        <p:nvSpPr>
          <p:cNvPr id="6" name="TextBox 5"/>
          <p:cNvSpPr txBox="1"/>
          <p:nvPr/>
        </p:nvSpPr>
        <p:spPr>
          <a:xfrm>
            <a:off x="228600" y="152400"/>
            <a:ext cx="6096000" cy="584775"/>
          </a:xfrm>
          <a:prstGeom prst="rect">
            <a:avLst/>
          </a:prstGeom>
          <a:noFill/>
        </p:spPr>
        <p:txBody>
          <a:bodyPr wrap="square" rtlCol="0">
            <a:spAutoFit/>
          </a:bodyPr>
          <a:lstStyle/>
          <a:p>
            <a:r>
              <a:rPr lang="en-US" sz="3200" b="1" dirty="0" smtClean="0">
                <a:solidFill>
                  <a:srgbClr val="FFFFFF"/>
                </a:solidFill>
                <a:latin typeface="+mj-lt"/>
              </a:rPr>
              <a:t>Overview</a:t>
            </a:r>
            <a:endParaRPr lang="en-US" sz="3200" b="1" dirty="0">
              <a:solidFill>
                <a:srgbClr val="FFFFFF"/>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600200"/>
            <a:ext cx="8153400" cy="4724400"/>
          </a:xfrm>
        </p:spPr>
        <p:txBody>
          <a:bodyPr>
            <a:normAutofit fontScale="92500" lnSpcReduction="10000"/>
          </a:bodyPr>
          <a:lstStyle/>
          <a:p>
            <a:pPr>
              <a:spcBef>
                <a:spcPts val="1800"/>
              </a:spcBef>
              <a:buClr>
                <a:schemeClr val="accent2"/>
              </a:buClr>
              <a:buFont typeface="Wingdings" panose="05000000000000000000" pitchFamily="2" charset="2"/>
              <a:buChar char="§"/>
            </a:pPr>
            <a:r>
              <a:rPr lang="en-US" altLang="en-US" sz="2400" dirty="0" smtClean="0">
                <a:latin typeface="+mn-lt"/>
              </a:rPr>
              <a:t>All Applicable Large Employers (ALE) as defined under ACA must comply with the new reporting requirements</a:t>
            </a:r>
          </a:p>
          <a:p>
            <a:pPr>
              <a:spcBef>
                <a:spcPts val="1800"/>
              </a:spcBef>
              <a:buClr>
                <a:schemeClr val="accent2"/>
              </a:buClr>
              <a:buFont typeface="Wingdings" panose="05000000000000000000" pitchFamily="2" charset="2"/>
              <a:buChar char="§"/>
            </a:pPr>
            <a:r>
              <a:rPr lang="en-US" altLang="en-US" sz="2400" dirty="0" smtClean="0">
                <a:latin typeface="+mn-lt"/>
              </a:rPr>
              <a:t>This includes any employer who employed on average, at least 50 full-time equivalents on business days in the prior calendar year (without regard to your plan year)</a:t>
            </a:r>
          </a:p>
          <a:p>
            <a:pPr lvl="1">
              <a:spcBef>
                <a:spcPts val="1800"/>
              </a:spcBef>
              <a:buClr>
                <a:schemeClr val="accent2"/>
              </a:buClr>
              <a:buFont typeface="Wingdings" panose="05000000000000000000" pitchFamily="2" charset="2"/>
              <a:buChar char="§"/>
            </a:pPr>
            <a:r>
              <a:rPr lang="en-US" altLang="en-US" sz="1900" dirty="0" smtClean="0">
                <a:latin typeface="+mn-lt"/>
              </a:rPr>
              <a:t>Six month transition relief rule for 2015 ALE determination</a:t>
            </a:r>
          </a:p>
          <a:p>
            <a:pPr lvl="1">
              <a:spcBef>
                <a:spcPts val="1800"/>
              </a:spcBef>
              <a:buClr>
                <a:schemeClr val="accent2"/>
              </a:buClr>
              <a:buFont typeface="Wingdings" panose="05000000000000000000" pitchFamily="2" charset="2"/>
              <a:buChar char="§"/>
            </a:pPr>
            <a:r>
              <a:rPr lang="en-US" altLang="en-US" sz="1900" dirty="0" smtClean="0">
                <a:latin typeface="+mn-lt"/>
              </a:rPr>
              <a:t>Reporting requirements are NOT delayed for mid-size employers even if they qualify for the one year transition relief that delays the employer mandate penalties for one year</a:t>
            </a:r>
          </a:p>
          <a:p>
            <a:pPr>
              <a:spcBef>
                <a:spcPts val="1800"/>
              </a:spcBef>
              <a:buClr>
                <a:schemeClr val="accent2"/>
              </a:buClr>
              <a:buFont typeface="Wingdings" panose="05000000000000000000" pitchFamily="2" charset="2"/>
              <a:buChar char="§"/>
            </a:pPr>
            <a:r>
              <a:rPr lang="en-US" altLang="en-US" sz="2400" dirty="0" smtClean="0">
                <a:latin typeface="+mn-lt"/>
              </a:rPr>
              <a:t>ALE is based on a control group rules</a:t>
            </a:r>
          </a:p>
          <a:p>
            <a:pPr>
              <a:spcBef>
                <a:spcPts val="1800"/>
              </a:spcBef>
              <a:buClr>
                <a:schemeClr val="accent2"/>
              </a:buClr>
              <a:buFont typeface="Wingdings" panose="05000000000000000000" pitchFamily="2" charset="2"/>
              <a:buChar char="§"/>
            </a:pPr>
            <a:r>
              <a:rPr lang="en-US" altLang="en-US" sz="2400" dirty="0" smtClean="0">
                <a:latin typeface="+mn-lt"/>
              </a:rPr>
              <a:t>Not sure if you are an ALE?  Reach out to your TPG team for assistance</a:t>
            </a:r>
          </a:p>
          <a:p>
            <a:pPr>
              <a:spcBef>
                <a:spcPts val="1800"/>
              </a:spcBef>
              <a:buClr>
                <a:schemeClr val="accent2"/>
              </a:buClr>
              <a:buFont typeface="Wingdings" panose="05000000000000000000" pitchFamily="2" charset="2"/>
              <a:buChar char="§"/>
            </a:pPr>
            <a:endParaRPr lang="en-US" altLang="en-US" sz="2000" dirty="0" smtClean="0"/>
          </a:p>
          <a:p>
            <a:endParaRPr lang="en-US" dirty="0"/>
          </a:p>
        </p:txBody>
      </p:sp>
      <p:sp>
        <p:nvSpPr>
          <p:cNvPr id="6" name="TextBox 5"/>
          <p:cNvSpPr txBox="1"/>
          <p:nvPr/>
        </p:nvSpPr>
        <p:spPr>
          <a:xfrm>
            <a:off x="228600" y="152400"/>
            <a:ext cx="6096000" cy="584775"/>
          </a:xfrm>
          <a:prstGeom prst="rect">
            <a:avLst/>
          </a:prstGeom>
          <a:noFill/>
        </p:spPr>
        <p:txBody>
          <a:bodyPr wrap="square" rtlCol="0">
            <a:spAutoFit/>
          </a:bodyPr>
          <a:lstStyle/>
          <a:p>
            <a:r>
              <a:rPr lang="en-US" sz="3200" b="1" dirty="0" smtClean="0">
                <a:solidFill>
                  <a:srgbClr val="FFFFFF"/>
                </a:solidFill>
                <a:latin typeface="+mj-lt"/>
              </a:rPr>
              <a:t>Who Must Report?</a:t>
            </a:r>
            <a:endParaRPr lang="en-US" sz="3200" b="1" dirty="0">
              <a:solidFill>
                <a:srgbClr val="FFFFFF"/>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524000"/>
            <a:ext cx="8229600" cy="4800600"/>
          </a:xfrm>
        </p:spPr>
        <p:txBody>
          <a:bodyPr>
            <a:normAutofit lnSpcReduction="10000"/>
          </a:bodyPr>
          <a:lstStyle/>
          <a:p>
            <a:pPr>
              <a:spcBef>
                <a:spcPts val="1800"/>
              </a:spcBef>
              <a:buClr>
                <a:schemeClr val="accent2"/>
              </a:buClr>
              <a:buFont typeface="Wingdings" panose="05000000000000000000" pitchFamily="2" charset="2"/>
              <a:buChar char="§"/>
            </a:pPr>
            <a:r>
              <a:rPr lang="en-US" altLang="en-US" sz="2200" dirty="0" smtClean="0">
                <a:latin typeface="+mn-lt"/>
              </a:rPr>
              <a:t>Individual statements must be provided to applicable </a:t>
            </a:r>
            <a:r>
              <a:rPr lang="en-US" altLang="en-US" sz="2200" u="sng" dirty="0" smtClean="0">
                <a:latin typeface="+mn-lt"/>
              </a:rPr>
              <a:t>individuals</a:t>
            </a:r>
            <a:r>
              <a:rPr lang="en-US" altLang="en-US" sz="2200" dirty="0" smtClean="0">
                <a:latin typeface="+mn-lt"/>
              </a:rPr>
              <a:t> by January 31 of following year </a:t>
            </a:r>
          </a:p>
          <a:p>
            <a:pPr lvl="1">
              <a:spcBef>
                <a:spcPts val="1800"/>
              </a:spcBef>
              <a:buClr>
                <a:schemeClr val="accent2"/>
              </a:buClr>
              <a:buFont typeface="Wingdings" panose="05000000000000000000" pitchFamily="2" charset="2"/>
              <a:buChar char="§"/>
            </a:pPr>
            <a:r>
              <a:rPr lang="en-US" altLang="en-US" sz="1800" dirty="0" smtClean="0">
                <a:latin typeface="+mn-lt"/>
              </a:rPr>
              <a:t>Provided by the employer for self funded health plans</a:t>
            </a:r>
          </a:p>
          <a:p>
            <a:pPr lvl="1">
              <a:spcBef>
                <a:spcPts val="1800"/>
              </a:spcBef>
              <a:buClr>
                <a:schemeClr val="accent2"/>
              </a:buClr>
              <a:buFont typeface="Wingdings" panose="05000000000000000000" pitchFamily="2" charset="2"/>
              <a:buChar char="§"/>
            </a:pPr>
            <a:r>
              <a:rPr lang="en-US" altLang="en-US" sz="1800" dirty="0" smtClean="0">
                <a:latin typeface="+mn-lt"/>
              </a:rPr>
              <a:t>Provided by insurance carrier for fully insured plans</a:t>
            </a:r>
          </a:p>
          <a:p>
            <a:pPr>
              <a:spcBef>
                <a:spcPts val="1800"/>
              </a:spcBef>
              <a:buClr>
                <a:schemeClr val="accent2"/>
              </a:buClr>
              <a:buFont typeface="Wingdings" panose="05000000000000000000" pitchFamily="2" charset="2"/>
              <a:buChar char="§"/>
            </a:pPr>
            <a:r>
              <a:rPr lang="en-US" altLang="en-US" sz="2200" dirty="0" smtClean="0">
                <a:latin typeface="+mn-lt"/>
              </a:rPr>
              <a:t>Returns must be provided to the </a:t>
            </a:r>
            <a:r>
              <a:rPr lang="en-US" altLang="en-US" sz="2200" u="sng" dirty="0" smtClean="0">
                <a:latin typeface="+mn-lt"/>
              </a:rPr>
              <a:t>IRS</a:t>
            </a:r>
            <a:r>
              <a:rPr lang="en-US" altLang="en-US" sz="2200" dirty="0" smtClean="0">
                <a:latin typeface="+mn-lt"/>
              </a:rPr>
              <a:t> by March 31 of following year (February 28 if filing by paper)</a:t>
            </a:r>
          </a:p>
          <a:p>
            <a:pPr lvl="1">
              <a:spcBef>
                <a:spcPts val="1800"/>
              </a:spcBef>
              <a:buClr>
                <a:schemeClr val="accent2"/>
              </a:buClr>
              <a:buFont typeface="Wingdings" panose="05000000000000000000" pitchFamily="2" charset="2"/>
              <a:buChar char="§"/>
            </a:pPr>
            <a:r>
              <a:rPr lang="en-US" altLang="en-US" sz="1800" dirty="0" smtClean="0">
                <a:latin typeface="+mn-lt"/>
              </a:rPr>
              <a:t>Electronic filing required for employers  filing at least 250 returns</a:t>
            </a:r>
          </a:p>
          <a:p>
            <a:pPr>
              <a:spcBef>
                <a:spcPts val="1800"/>
              </a:spcBef>
              <a:buClr>
                <a:schemeClr val="accent2"/>
              </a:buClr>
              <a:buFont typeface="Wingdings" panose="05000000000000000000" pitchFamily="2" charset="2"/>
              <a:buChar char="§"/>
            </a:pPr>
            <a:r>
              <a:rPr lang="en-US" altLang="en-US" sz="2200" dirty="0" smtClean="0">
                <a:latin typeface="+mn-lt"/>
              </a:rPr>
              <a:t>Voluntary reporting for 2014</a:t>
            </a:r>
          </a:p>
          <a:p>
            <a:pPr>
              <a:spcBef>
                <a:spcPts val="1800"/>
              </a:spcBef>
              <a:buClr>
                <a:schemeClr val="accent2"/>
              </a:buClr>
              <a:buFont typeface="Wingdings" panose="05000000000000000000" pitchFamily="2" charset="2"/>
              <a:buChar char="§"/>
            </a:pPr>
            <a:r>
              <a:rPr lang="en-US" altLang="en-US" sz="2200" dirty="0" smtClean="0">
                <a:latin typeface="+mn-lt"/>
              </a:rPr>
              <a:t>Mandatory reporting begins for 2015</a:t>
            </a:r>
          </a:p>
          <a:p>
            <a:pPr>
              <a:spcBef>
                <a:spcPts val="1800"/>
              </a:spcBef>
              <a:buClr>
                <a:schemeClr val="accent2"/>
              </a:buClr>
              <a:buFont typeface="Wingdings" panose="05000000000000000000" pitchFamily="2" charset="2"/>
              <a:buChar char="§"/>
            </a:pPr>
            <a:r>
              <a:rPr lang="en-US" altLang="en-US" sz="2200" dirty="0" smtClean="0">
                <a:latin typeface="+mn-lt"/>
              </a:rPr>
              <a:t>Penalties of up to $100 per return, with maximum of $1.5 million</a:t>
            </a:r>
          </a:p>
          <a:p>
            <a:endParaRPr lang="en-US" dirty="0">
              <a:latin typeface="+mn-lt"/>
            </a:endParaRPr>
          </a:p>
        </p:txBody>
      </p:sp>
      <p:sp>
        <p:nvSpPr>
          <p:cNvPr id="6" name="TextBox 5"/>
          <p:cNvSpPr txBox="1"/>
          <p:nvPr/>
        </p:nvSpPr>
        <p:spPr>
          <a:xfrm>
            <a:off x="228600" y="152400"/>
            <a:ext cx="6096000" cy="584775"/>
          </a:xfrm>
          <a:prstGeom prst="rect">
            <a:avLst/>
          </a:prstGeom>
          <a:noFill/>
        </p:spPr>
        <p:txBody>
          <a:bodyPr wrap="square" rtlCol="0">
            <a:spAutoFit/>
          </a:bodyPr>
          <a:lstStyle/>
          <a:p>
            <a:r>
              <a:rPr lang="en-US" altLang="en-US" sz="3200" b="1" dirty="0" smtClean="0">
                <a:solidFill>
                  <a:srgbClr val="FFFFFF"/>
                </a:solidFill>
                <a:latin typeface="+mj-lt"/>
              </a:rPr>
              <a:t>When To Report?</a:t>
            </a:r>
            <a:endParaRPr lang="en-US" sz="3200" b="1" dirty="0">
              <a:solidFill>
                <a:srgbClr val="FFFFFF"/>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669214" cy="904875"/>
          </a:xfrm>
        </p:spPr>
        <p:txBody>
          <a:bodyPr>
            <a:normAutofit fontScale="90000"/>
          </a:bodyPr>
          <a:lstStyle/>
          <a:p>
            <a:r>
              <a:rPr lang="en-US" altLang="en-US" dirty="0" smtClean="0">
                <a:latin typeface="+mj-lt"/>
              </a:rPr>
              <a:t>What Forms Will Be Used?</a:t>
            </a:r>
            <a:r>
              <a:rPr lang="en-US" altLang="en-US" sz="2800" dirty="0" smtClean="0"/>
              <a:t/>
            </a:r>
            <a:br>
              <a:rPr lang="en-US" altLang="en-US" sz="2800" dirty="0" smtClean="0"/>
            </a:br>
            <a:r>
              <a:rPr lang="en-US" altLang="en-US" sz="2800" dirty="0" smtClean="0"/>
              <a:t> </a:t>
            </a:r>
            <a:endParaRPr lang="en-US" sz="2800" dirty="0"/>
          </a:p>
        </p:txBody>
      </p:sp>
      <p:sp>
        <p:nvSpPr>
          <p:cNvPr id="3" name="Rectangle 3"/>
          <p:cNvSpPr txBox="1">
            <a:spLocks noChangeArrowheads="1"/>
          </p:cNvSpPr>
          <p:nvPr/>
        </p:nvSpPr>
        <p:spPr>
          <a:xfrm>
            <a:off x="304800" y="1447800"/>
            <a:ext cx="8686800" cy="46783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57200">
              <a:spcBef>
                <a:spcPts val="1800"/>
              </a:spcBef>
              <a:buClr>
                <a:schemeClr val="accent2"/>
              </a:buClr>
              <a:buFont typeface="Wingdings" panose="05000000000000000000" pitchFamily="2" charset="2"/>
              <a:buChar char="§"/>
            </a:pPr>
            <a:r>
              <a:rPr lang="en-US" altLang="en-US" sz="3500" b="1" dirty="0" smtClean="0">
                <a:solidFill>
                  <a:srgbClr val="523D33"/>
                </a:solidFill>
                <a:cs typeface="Lucida Grande"/>
              </a:rPr>
              <a:t>1094-C </a:t>
            </a:r>
          </a:p>
          <a:p>
            <a:pPr lvl="1" defTabSz="457200">
              <a:spcBef>
                <a:spcPts val="1800"/>
              </a:spcBef>
              <a:buClr>
                <a:schemeClr val="accent2"/>
              </a:buClr>
              <a:buFont typeface="Wingdings" panose="05000000000000000000" pitchFamily="2" charset="2"/>
              <a:buChar char="§"/>
            </a:pPr>
            <a:r>
              <a:rPr lang="en-US" altLang="en-US" sz="2900" dirty="0" smtClean="0">
                <a:solidFill>
                  <a:srgbClr val="523D33"/>
                </a:solidFill>
                <a:cs typeface="Lucida Grande"/>
              </a:rPr>
              <a:t>Transmittal form used to report summary information to the IRS</a:t>
            </a:r>
          </a:p>
          <a:p>
            <a:pPr lvl="1" defTabSz="457200">
              <a:spcBef>
                <a:spcPts val="1800"/>
              </a:spcBef>
              <a:buClr>
                <a:schemeClr val="accent2"/>
              </a:buClr>
              <a:buFont typeface="Wingdings" panose="05000000000000000000" pitchFamily="2" charset="2"/>
              <a:buChar char="§"/>
            </a:pPr>
            <a:r>
              <a:rPr lang="en-US" altLang="en-US" sz="2900" dirty="0" smtClean="0">
                <a:solidFill>
                  <a:srgbClr val="523D33"/>
                </a:solidFill>
                <a:cs typeface="Lucida Grande"/>
              </a:rPr>
              <a:t>1094-C is the summary “cover” sheet that is submitted with individual 1095-C forms</a:t>
            </a:r>
          </a:p>
          <a:p>
            <a:pPr lvl="1" defTabSz="457200">
              <a:spcBef>
                <a:spcPts val="1800"/>
              </a:spcBef>
              <a:buClr>
                <a:schemeClr val="accent2"/>
              </a:buClr>
              <a:buFont typeface="Wingdings" panose="05000000000000000000" pitchFamily="2" charset="2"/>
              <a:buChar char="§"/>
            </a:pPr>
            <a:r>
              <a:rPr lang="en-US" altLang="en-US" sz="2900" dirty="0" smtClean="0">
                <a:solidFill>
                  <a:srgbClr val="523D33"/>
                </a:solidFill>
                <a:cs typeface="Lucida Grande"/>
              </a:rPr>
              <a:t>Most employers will complete a single 1094-C form</a:t>
            </a:r>
          </a:p>
          <a:p>
            <a:pPr defTabSz="457200">
              <a:spcBef>
                <a:spcPts val="1800"/>
              </a:spcBef>
              <a:buClr>
                <a:schemeClr val="accent2"/>
              </a:buClr>
              <a:buFont typeface="Wingdings" panose="05000000000000000000" pitchFamily="2" charset="2"/>
              <a:buChar char="§"/>
            </a:pPr>
            <a:r>
              <a:rPr lang="en-US" altLang="en-US" sz="3500" b="1" dirty="0" smtClean="0">
                <a:solidFill>
                  <a:srgbClr val="523D33"/>
                </a:solidFill>
                <a:cs typeface="Lucida Grande"/>
              </a:rPr>
              <a:t>1095-C</a:t>
            </a:r>
          </a:p>
          <a:p>
            <a:pPr lvl="1" defTabSz="457200">
              <a:spcBef>
                <a:spcPts val="1800"/>
              </a:spcBef>
              <a:buClr>
                <a:schemeClr val="accent2"/>
              </a:buClr>
              <a:buFont typeface="Wingdings" panose="05000000000000000000" pitchFamily="2" charset="2"/>
              <a:buChar char="§"/>
            </a:pPr>
            <a:r>
              <a:rPr lang="en-US" altLang="en-US" sz="2900" dirty="0" smtClean="0">
                <a:solidFill>
                  <a:srgbClr val="523D33"/>
                </a:solidFill>
                <a:cs typeface="Lucida Grande"/>
              </a:rPr>
              <a:t>Individual statements filed with the IRS and provided to individuals</a:t>
            </a:r>
          </a:p>
          <a:p>
            <a:pPr lvl="1" defTabSz="457200">
              <a:spcBef>
                <a:spcPts val="1800"/>
              </a:spcBef>
              <a:buClr>
                <a:schemeClr val="accent2"/>
              </a:buClr>
              <a:buFont typeface="Wingdings" panose="05000000000000000000" pitchFamily="2" charset="2"/>
              <a:buChar char="§"/>
            </a:pPr>
            <a:r>
              <a:rPr lang="en-US" altLang="en-US" sz="2900" dirty="0" smtClean="0">
                <a:solidFill>
                  <a:srgbClr val="523D33"/>
                </a:solidFill>
                <a:cs typeface="Lucida Grande"/>
              </a:rPr>
              <a:t>Statements must be completed for</a:t>
            </a:r>
          </a:p>
          <a:p>
            <a:pPr lvl="2" defTabSz="457200">
              <a:spcBef>
                <a:spcPts val="1800"/>
              </a:spcBef>
              <a:buClr>
                <a:schemeClr val="accent2"/>
              </a:buClr>
              <a:buFont typeface="Wingdings" panose="05000000000000000000" pitchFamily="2" charset="2"/>
              <a:buChar char="§"/>
            </a:pPr>
            <a:r>
              <a:rPr lang="en-US" altLang="en-US" sz="2900" dirty="0" smtClean="0">
                <a:solidFill>
                  <a:srgbClr val="523D33"/>
                </a:solidFill>
                <a:cs typeface="Lucida Grande"/>
              </a:rPr>
              <a:t>Any individual that was an </a:t>
            </a:r>
            <a:r>
              <a:rPr lang="en-US" altLang="en-US" sz="2900" b="1" dirty="0" smtClean="0">
                <a:solidFill>
                  <a:srgbClr val="523D33"/>
                </a:solidFill>
                <a:cs typeface="Lucida Grande"/>
              </a:rPr>
              <a:t>“ACA full-time employee” </a:t>
            </a:r>
            <a:r>
              <a:rPr lang="en-US" altLang="en-US" sz="2900" dirty="0" smtClean="0">
                <a:solidFill>
                  <a:srgbClr val="523D33"/>
                </a:solidFill>
                <a:cs typeface="Lucida Grande"/>
              </a:rPr>
              <a:t>during any one calendar month of the year; and </a:t>
            </a:r>
          </a:p>
          <a:p>
            <a:pPr lvl="2" defTabSz="457200">
              <a:spcBef>
                <a:spcPts val="1800"/>
              </a:spcBef>
              <a:buClr>
                <a:schemeClr val="accent2"/>
              </a:buClr>
              <a:buFont typeface="Wingdings" panose="05000000000000000000" pitchFamily="2" charset="2"/>
              <a:buChar char="§"/>
            </a:pPr>
            <a:r>
              <a:rPr lang="en-US" altLang="en-US" sz="2900" dirty="0" smtClean="0">
                <a:solidFill>
                  <a:srgbClr val="523D33"/>
                </a:solidFill>
                <a:cs typeface="Lucida Grande"/>
              </a:rPr>
              <a:t>Any individual that was covered on the self funded health plan regardless of full time status</a:t>
            </a:r>
          </a:p>
        </p:txBody>
      </p:sp>
    </p:spTree>
    <p:extLst>
      <p:ext uri="{BB962C8B-B14F-4D97-AF65-F5344CB8AC3E}">
        <p14:creationId xmlns:p14="http://schemas.microsoft.com/office/powerpoint/2010/main" val="2369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PG-Welcome-Overview-Slide-Template">
  <a:themeElements>
    <a:clrScheme name="PG Colors Final">
      <a:dk1>
        <a:srgbClr val="513D33"/>
      </a:dk1>
      <a:lt1>
        <a:srgbClr val="824100"/>
      </a:lt1>
      <a:dk2>
        <a:srgbClr val="6E6259"/>
      </a:dk2>
      <a:lt2>
        <a:srgbClr val="A59C94"/>
      </a:lt2>
      <a:accent1>
        <a:srgbClr val="006355"/>
      </a:accent1>
      <a:accent2>
        <a:srgbClr val="7A9E1E"/>
      </a:accent2>
      <a:accent3>
        <a:srgbClr val="585431"/>
      </a:accent3>
      <a:accent4>
        <a:srgbClr val="F5DC00"/>
      </a:accent4>
      <a:accent5>
        <a:srgbClr val="CE541C"/>
      </a:accent5>
      <a:accent6>
        <a:srgbClr val="002A6B"/>
      </a:accent6>
      <a:hlink>
        <a:srgbClr val="7A9E1E"/>
      </a:hlink>
      <a:folHlink>
        <a:srgbClr val="00635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TPG-Welcome-Overview-Slide-Template</Template>
  <TotalTime>2805</TotalTime>
  <Words>3401</Words>
  <Application>Microsoft Office PowerPoint</Application>
  <PresentationFormat>On-screen Show (4:3)</PresentationFormat>
  <Paragraphs>204</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Calibri</vt:lpstr>
      <vt:lpstr>Lucida Grande</vt:lpstr>
      <vt:lpstr>Wingdings</vt:lpstr>
      <vt:lpstr>TPG-Welcome-Overview-Slide-Template</vt:lpstr>
      <vt:lpstr>WELCOME TO TODAY’S WEBINAR!  Affordable Care Act (ACA) Employer Reporting  Requirements Under IRC Sections 6055 And 6056 Self Funded Health Plans </vt:lpstr>
      <vt:lpstr>PowerPoint Presentation</vt:lpstr>
      <vt:lpstr>This Presentation Is Intended…</vt:lpstr>
      <vt:lpstr>Don’t panic …</vt:lpstr>
      <vt:lpstr>This Presentation Is Not…</vt:lpstr>
      <vt:lpstr>PowerPoint Presentation</vt:lpstr>
      <vt:lpstr>PowerPoint Presentation</vt:lpstr>
      <vt:lpstr>PowerPoint Presentation</vt:lpstr>
      <vt:lpstr>What Forms Will Be Used?  </vt:lpstr>
      <vt:lpstr>Who is ACA Full-Time?  </vt:lpstr>
      <vt:lpstr>WARNING:  Details Ahead  </vt:lpstr>
      <vt:lpstr>Form 1094-C</vt:lpstr>
      <vt:lpstr>Reporting Methods</vt:lpstr>
      <vt:lpstr>Form 1094-C</vt:lpstr>
      <vt:lpstr>PowerPoint Presentation</vt:lpstr>
      <vt:lpstr>PowerPoint Presentation</vt:lpstr>
      <vt:lpstr>PowerPoint Presentation</vt:lpstr>
      <vt:lpstr>Form 1095-C</vt:lpstr>
      <vt:lpstr>Insert Actual Screenshots</vt:lpstr>
      <vt:lpstr>Exceptions to Section 6055 Reporting  (Part III of 1095-C)</vt:lpstr>
      <vt:lpstr>What’s Next?</vt:lpstr>
      <vt:lpstr>Thank you for the opportunity to present to you today!  </vt:lpstr>
    </vt:vector>
  </TitlesOfParts>
  <Company>Microsoft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rcorliss</dc:creator>
  <cp:lastModifiedBy>Susan</cp:lastModifiedBy>
  <cp:revision>80</cp:revision>
  <cp:lastPrinted>2014-01-16T17:06:56Z</cp:lastPrinted>
  <dcterms:created xsi:type="dcterms:W3CDTF">2014-10-21T01:01:44Z</dcterms:created>
  <dcterms:modified xsi:type="dcterms:W3CDTF">2015-02-02T21:30:54Z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237333</vt:lpwstr>
  </property>
  <property fmtid="{D5CDD505-2E9C-101B-9397-08002B2CF9AE}" pid="3" name="NXPowerLiteVersion">
    <vt:lpwstr>D3.5.1</vt:lpwstr>
  </property>
</Properties>
</file>